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30"/>
  </p:notesMasterIdLst>
  <p:handoutMasterIdLst>
    <p:handoutMasterId r:id="rId31"/>
  </p:handoutMasterIdLst>
  <p:sldIdLst>
    <p:sldId id="308" r:id="rId2"/>
    <p:sldId id="257" r:id="rId3"/>
    <p:sldId id="313" r:id="rId4"/>
    <p:sldId id="316" r:id="rId5"/>
    <p:sldId id="315" r:id="rId6"/>
    <p:sldId id="317" r:id="rId7"/>
    <p:sldId id="319" r:id="rId8"/>
    <p:sldId id="320" r:id="rId9"/>
    <p:sldId id="321" r:id="rId10"/>
    <p:sldId id="322" r:id="rId11"/>
    <p:sldId id="323" r:id="rId12"/>
    <p:sldId id="324" r:id="rId13"/>
    <p:sldId id="325" r:id="rId14"/>
    <p:sldId id="326" r:id="rId15"/>
    <p:sldId id="327" r:id="rId16"/>
    <p:sldId id="328" r:id="rId17"/>
    <p:sldId id="329" r:id="rId18"/>
    <p:sldId id="314" r:id="rId19"/>
    <p:sldId id="331" r:id="rId20"/>
    <p:sldId id="333" r:id="rId21"/>
    <p:sldId id="334" r:id="rId22"/>
    <p:sldId id="335" r:id="rId23"/>
    <p:sldId id="332" r:id="rId24"/>
    <p:sldId id="336" r:id="rId25"/>
    <p:sldId id="340" r:id="rId26"/>
    <p:sldId id="337" r:id="rId27"/>
    <p:sldId id="338" r:id="rId28"/>
    <p:sldId id="312" r:id="rId29"/>
  </p:sldIdLst>
  <p:sldSz cx="10801350" cy="7200900"/>
  <p:notesSz cx="6858000" cy="9144000"/>
  <p:embeddedFontLst>
    <p:embeddedFont>
      <p:font typeface="微软雅黑" panose="020B0503020204020204" pitchFamily="34" charset="-122"/>
      <p:regular r:id="rId32"/>
      <p:bold r:id="rId33"/>
    </p:embeddedFont>
    <p:embeddedFont>
      <p:font typeface="Arial Black" panose="020B0A04020102020204" pitchFamily="34" charset="0"/>
      <p:bold r:id="rId34"/>
    </p:embeddedFont>
    <p:embeddedFont>
      <p:font typeface="Helvetica" panose="020B0604020202020204" pitchFamily="34" charset="0"/>
      <p:regular r:id="rId35"/>
      <p:bold r:id="rId36"/>
      <p:italic r:id="rId37"/>
      <p:boldItalic r:id="rId38"/>
    </p:embeddedFont>
    <p:embeddedFont>
      <p:font typeface="Impact" panose="020B0806030902050204" pitchFamily="34" charset="0"/>
      <p:regular r:id="rId39"/>
    </p:embeddedFont>
    <p:embeddedFont>
      <p:font typeface="Verdana" panose="020B060403050404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a:defRPr lang="zh-CN"/>
    </a:defPPr>
    <a:lvl1pPr algn="l" defTabSz="1028700" rtl="0" fontAlgn="base">
      <a:spcBef>
        <a:spcPct val="0"/>
      </a:spcBef>
      <a:spcAft>
        <a:spcPct val="0"/>
      </a:spcAft>
      <a:defRPr sz="2000" kern="1200">
        <a:solidFill>
          <a:schemeClr val="tx1"/>
        </a:solidFill>
        <a:latin typeface="Calibri" pitchFamily="34" charset="0"/>
        <a:ea typeface="宋体" charset="-122"/>
        <a:cs typeface="+mn-cs"/>
      </a:defRPr>
    </a:lvl1pPr>
    <a:lvl2pPr marL="514350" indent="-57150" algn="l" defTabSz="1028700" rtl="0" fontAlgn="base">
      <a:spcBef>
        <a:spcPct val="0"/>
      </a:spcBef>
      <a:spcAft>
        <a:spcPct val="0"/>
      </a:spcAft>
      <a:defRPr sz="2000" kern="1200">
        <a:solidFill>
          <a:schemeClr val="tx1"/>
        </a:solidFill>
        <a:latin typeface="Calibri" pitchFamily="34" charset="0"/>
        <a:ea typeface="宋体" charset="-122"/>
        <a:cs typeface="+mn-cs"/>
      </a:defRPr>
    </a:lvl2pPr>
    <a:lvl3pPr marL="1028700" indent="-114300" algn="l" defTabSz="1028700" rtl="0" fontAlgn="base">
      <a:spcBef>
        <a:spcPct val="0"/>
      </a:spcBef>
      <a:spcAft>
        <a:spcPct val="0"/>
      </a:spcAft>
      <a:defRPr sz="2000" kern="1200">
        <a:solidFill>
          <a:schemeClr val="tx1"/>
        </a:solidFill>
        <a:latin typeface="Calibri" pitchFamily="34" charset="0"/>
        <a:ea typeface="宋体" charset="-122"/>
        <a:cs typeface="+mn-cs"/>
      </a:defRPr>
    </a:lvl3pPr>
    <a:lvl4pPr marL="1543050" indent="-171450" algn="l" defTabSz="1028700" rtl="0" fontAlgn="base">
      <a:spcBef>
        <a:spcPct val="0"/>
      </a:spcBef>
      <a:spcAft>
        <a:spcPct val="0"/>
      </a:spcAft>
      <a:defRPr sz="2000" kern="1200">
        <a:solidFill>
          <a:schemeClr val="tx1"/>
        </a:solidFill>
        <a:latin typeface="Calibri" pitchFamily="34" charset="0"/>
        <a:ea typeface="宋体" charset="-122"/>
        <a:cs typeface="+mn-cs"/>
      </a:defRPr>
    </a:lvl4pPr>
    <a:lvl5pPr marL="2057400" indent="-228600" algn="l" defTabSz="1028700" rtl="0" fontAlgn="base">
      <a:spcBef>
        <a:spcPct val="0"/>
      </a:spcBef>
      <a:spcAft>
        <a:spcPct val="0"/>
      </a:spcAft>
      <a:defRPr sz="2000" kern="1200">
        <a:solidFill>
          <a:schemeClr val="tx1"/>
        </a:solidFill>
        <a:latin typeface="Calibri" pitchFamily="34" charset="0"/>
        <a:ea typeface="宋体" charset="-122"/>
        <a:cs typeface="+mn-cs"/>
      </a:defRPr>
    </a:lvl5pPr>
    <a:lvl6pPr marL="2286000" algn="l" defTabSz="914400" rtl="0" eaLnBrk="1" latinLnBrk="0" hangingPunct="1">
      <a:defRPr sz="2000" kern="1200">
        <a:solidFill>
          <a:schemeClr val="tx1"/>
        </a:solidFill>
        <a:latin typeface="Calibri" pitchFamily="34" charset="0"/>
        <a:ea typeface="宋体" charset="-122"/>
        <a:cs typeface="+mn-cs"/>
      </a:defRPr>
    </a:lvl6pPr>
    <a:lvl7pPr marL="2743200" algn="l" defTabSz="914400" rtl="0" eaLnBrk="1" latinLnBrk="0" hangingPunct="1">
      <a:defRPr sz="2000" kern="1200">
        <a:solidFill>
          <a:schemeClr val="tx1"/>
        </a:solidFill>
        <a:latin typeface="Calibri" pitchFamily="34" charset="0"/>
        <a:ea typeface="宋体" charset="-122"/>
        <a:cs typeface="+mn-cs"/>
      </a:defRPr>
    </a:lvl7pPr>
    <a:lvl8pPr marL="3200400" algn="l" defTabSz="914400" rtl="0" eaLnBrk="1" latinLnBrk="0" hangingPunct="1">
      <a:defRPr sz="2000" kern="1200">
        <a:solidFill>
          <a:schemeClr val="tx1"/>
        </a:solidFill>
        <a:latin typeface="Calibri" pitchFamily="34" charset="0"/>
        <a:ea typeface="宋体" charset="-122"/>
        <a:cs typeface="+mn-cs"/>
      </a:defRPr>
    </a:lvl8pPr>
    <a:lvl9pPr marL="3657600" algn="l" defTabSz="914400" rtl="0" eaLnBrk="1" latinLnBrk="0" hangingPunct="1">
      <a:defRPr sz="2000"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268">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0D8E8"/>
    <a:srgbClr val="F2F2F2"/>
    <a:srgbClr val="BFBFBF"/>
    <a:srgbClr val="0D0D0D"/>
    <a:srgbClr val="FF6699"/>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59" autoAdjust="0"/>
  </p:normalViewPr>
  <p:slideViewPr>
    <p:cSldViewPr>
      <p:cViewPr varScale="1">
        <p:scale>
          <a:sx n="78" d="100"/>
          <a:sy n="78" d="100"/>
        </p:scale>
        <p:origin x="1157" y="72"/>
      </p:cViewPr>
      <p:guideLst>
        <p:guide orient="horz" pos="2268"/>
        <p:guide pos="3402"/>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166"/>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E1AB9F-94E3-4AEC-82C9-C4E374702D65}" type="datetimeFigureOut">
              <a:rPr lang="zh-CN" altLang="en-US" smtClean="0"/>
              <a:t>2017/6/26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35693A-FA16-42DD-BDDC-1AA44DFD0877}" type="slidenum">
              <a:rPr lang="zh-CN" altLang="en-US" smtClean="0"/>
              <a:t>‹#›</a:t>
            </a:fld>
            <a:endParaRPr lang="zh-CN" altLang="en-US"/>
          </a:p>
        </p:txBody>
      </p:sp>
    </p:spTree>
    <p:extLst>
      <p:ext uri="{BB962C8B-B14F-4D97-AF65-F5344CB8AC3E}">
        <p14:creationId xmlns:p14="http://schemas.microsoft.com/office/powerpoint/2010/main" val="4049510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324C083-3218-4C8D-B586-7C1EC0399168}" type="datetimeFigureOut">
              <a:rPr lang="zh-CN" altLang="en-US"/>
              <a:pPr>
                <a:defRPr/>
              </a:pPr>
              <a:t>2017/6/26</a:t>
            </a:fld>
            <a:endParaRPr lang="zh-CN" altLang="en-US"/>
          </a:p>
        </p:txBody>
      </p:sp>
      <p:sp>
        <p:nvSpPr>
          <p:cNvPr id="4" name="幻灯片图像占位符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4EF6F87-FBE5-4057-8A0F-E14E9FCBF5C0}" type="slidenum">
              <a:rPr lang="zh-CN" altLang="en-US"/>
              <a:pPr>
                <a:defRPr/>
              </a:pPr>
              <a:t>‹#›</a:t>
            </a:fld>
            <a:endParaRPr lang="zh-CN" altLang="en-US"/>
          </a:p>
        </p:txBody>
      </p:sp>
    </p:spTree>
    <p:extLst>
      <p:ext uri="{BB962C8B-B14F-4D97-AF65-F5344CB8AC3E}">
        <p14:creationId xmlns:p14="http://schemas.microsoft.com/office/powerpoint/2010/main" val="1219068303"/>
      </p:ext>
    </p:extLst>
  </p:cSld>
  <p:clrMap bg1="lt1" tx1="dk1" bg2="lt2" tx2="dk2" accent1="accent1" accent2="accent2" accent3="accent3" accent4="accent4" accent5="accent5" accent6="accent6" hlink="hlink" folHlink="folHlink"/>
  <p:hf sldNum="0" hdr="0" ftr="0" dt="0"/>
  <p:notesStyle>
    <a:lvl1pPr algn="l" defTabSz="1028700" rtl="0" eaLnBrk="0" fontAlgn="base" hangingPunct="0">
      <a:spcBef>
        <a:spcPct val="30000"/>
      </a:spcBef>
      <a:spcAft>
        <a:spcPct val="0"/>
      </a:spcAft>
      <a:defRPr sz="1400" kern="1200">
        <a:solidFill>
          <a:schemeClr val="tx1"/>
        </a:solidFill>
        <a:latin typeface="+mn-lt"/>
        <a:ea typeface="+mn-ea"/>
        <a:cs typeface="+mn-cs"/>
      </a:defRPr>
    </a:lvl1pPr>
    <a:lvl2pPr marL="514350" algn="l" defTabSz="1028700" rtl="0" eaLnBrk="0" fontAlgn="base" hangingPunct="0">
      <a:spcBef>
        <a:spcPct val="30000"/>
      </a:spcBef>
      <a:spcAft>
        <a:spcPct val="0"/>
      </a:spcAft>
      <a:defRPr sz="1400" kern="1200">
        <a:solidFill>
          <a:schemeClr val="tx1"/>
        </a:solidFill>
        <a:latin typeface="+mn-lt"/>
        <a:ea typeface="+mn-ea"/>
        <a:cs typeface="+mn-cs"/>
      </a:defRPr>
    </a:lvl2pPr>
    <a:lvl3pPr marL="1028700" algn="l" defTabSz="1028700" rtl="0" eaLnBrk="0" fontAlgn="base" hangingPunct="0">
      <a:spcBef>
        <a:spcPct val="30000"/>
      </a:spcBef>
      <a:spcAft>
        <a:spcPct val="0"/>
      </a:spcAft>
      <a:defRPr sz="1400" kern="1200">
        <a:solidFill>
          <a:schemeClr val="tx1"/>
        </a:solidFill>
        <a:latin typeface="+mn-lt"/>
        <a:ea typeface="+mn-ea"/>
        <a:cs typeface="+mn-cs"/>
      </a:defRPr>
    </a:lvl3pPr>
    <a:lvl4pPr marL="1543050" algn="l" defTabSz="1028700" rtl="0" eaLnBrk="0" fontAlgn="base" hangingPunct="0">
      <a:spcBef>
        <a:spcPct val="30000"/>
      </a:spcBef>
      <a:spcAft>
        <a:spcPct val="0"/>
      </a:spcAft>
      <a:defRPr sz="1400" kern="1200">
        <a:solidFill>
          <a:schemeClr val="tx1"/>
        </a:solidFill>
        <a:latin typeface="+mn-lt"/>
        <a:ea typeface="+mn-ea"/>
        <a:cs typeface="+mn-cs"/>
      </a:defRPr>
    </a:lvl4pPr>
    <a:lvl5pPr marL="2057400" algn="l" defTabSz="1028700" rtl="0" eaLnBrk="0" fontAlgn="base" hangingPunct="0">
      <a:spcBef>
        <a:spcPct val="30000"/>
      </a:spcBef>
      <a:spcAft>
        <a:spcPct val="0"/>
      </a:spcAft>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475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429024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236947"/>
            <a:ext cx="9181148" cy="1543526"/>
          </a:xfrm>
        </p:spPr>
        <p:txBody>
          <a:bodyPr/>
          <a:lstStyle/>
          <a:p>
            <a:r>
              <a:rPr lang="zh-CN" altLang="en-US"/>
              <a:t>单击此处编辑母版标题样式</a:t>
            </a:r>
          </a:p>
        </p:txBody>
      </p:sp>
      <p:sp>
        <p:nvSpPr>
          <p:cNvPr id="3" name="副标题 2"/>
          <p:cNvSpPr>
            <a:spLocks noGrp="1"/>
          </p:cNvSpPr>
          <p:nvPr>
            <p:ph type="subTitle" idx="1"/>
          </p:nvPr>
        </p:nvSpPr>
        <p:spPr>
          <a:xfrm>
            <a:off x="1620203" y="4080510"/>
            <a:ext cx="7560945" cy="184023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90CC9E77-26D4-4F39-BF98-FCF60A03CF2A}" type="datetime1">
              <a:rPr lang="zh-CN" altLang="en-US" smtClean="0"/>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       </a:t>
            </a:r>
          </a:p>
        </p:txBody>
      </p:sp>
      <p:sp>
        <p:nvSpPr>
          <p:cNvPr id="6" name="灯片编号占位符 5"/>
          <p:cNvSpPr>
            <a:spLocks noGrp="1"/>
          </p:cNvSpPr>
          <p:nvPr>
            <p:ph type="sldNum" sz="quarter" idx="12"/>
          </p:nvPr>
        </p:nvSpPr>
        <p:spPr>
          <a:xfrm>
            <a:off x="7920673" y="6673849"/>
            <a:ext cx="2520950" cy="384175"/>
          </a:xfrm>
        </p:spPr>
        <p:txBody>
          <a:bodyPr/>
          <a:lstStyle>
            <a:lvl1pPr>
              <a:defRPr/>
            </a:lvl1pPr>
          </a:lstStyle>
          <a:p>
            <a:pPr>
              <a:defRPr/>
            </a:pPr>
            <a:fld id="{FCA16EF7-DF03-46F8-AF7E-E8D83DE783F9}" type="slidenum">
              <a:rPr lang="zh-CN" altLang="en-US"/>
              <a:pPr>
                <a:defRPr/>
              </a:pPr>
              <a:t>‹#›</a:t>
            </a:fld>
            <a:endParaRPr lang="zh-CN" altLang="en-US" dirty="0"/>
          </a:p>
        </p:txBody>
      </p:sp>
    </p:spTree>
    <p:extLst>
      <p:ext uri="{BB962C8B-B14F-4D97-AF65-F5344CB8AC3E}">
        <p14:creationId xmlns:p14="http://schemas.microsoft.com/office/powerpoint/2010/main" val="130702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B74D268-40BD-4515-86D3-901A39510FA8}" type="datetime1">
              <a:rPr lang="zh-CN" altLang="en-US" smtClean="0"/>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       </a:t>
            </a:r>
          </a:p>
        </p:txBody>
      </p:sp>
      <p:sp>
        <p:nvSpPr>
          <p:cNvPr id="6" name="灯片编号占位符 5"/>
          <p:cNvSpPr>
            <a:spLocks noGrp="1"/>
          </p:cNvSpPr>
          <p:nvPr>
            <p:ph type="sldNum" sz="quarter" idx="12"/>
          </p:nvPr>
        </p:nvSpPr>
        <p:spPr/>
        <p:txBody>
          <a:bodyPr/>
          <a:lstStyle>
            <a:lvl1pPr>
              <a:defRPr/>
            </a:lvl1pPr>
          </a:lstStyle>
          <a:p>
            <a:pPr>
              <a:defRPr/>
            </a:pPr>
            <a:fld id="{03AA13F7-C804-41B2-B986-BA8CBA9976D6}" type="slidenum">
              <a:rPr lang="zh-CN" altLang="en-US"/>
              <a:pPr>
                <a:defRPr/>
              </a:pPr>
              <a:t>‹#›</a:t>
            </a:fld>
            <a:endParaRPr lang="zh-CN" altLang="en-US"/>
          </a:p>
        </p:txBody>
      </p:sp>
    </p:spTree>
    <p:extLst>
      <p:ext uri="{BB962C8B-B14F-4D97-AF65-F5344CB8AC3E}">
        <p14:creationId xmlns:p14="http://schemas.microsoft.com/office/powerpoint/2010/main" val="213564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88371"/>
            <a:ext cx="2430304" cy="614410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88371"/>
            <a:ext cx="7110889" cy="614410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0C0163F-23C4-46F0-985F-69FF071CE40E}" type="datetime1">
              <a:rPr lang="zh-CN" altLang="en-US" smtClean="0"/>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       </a:t>
            </a:r>
          </a:p>
        </p:txBody>
      </p:sp>
      <p:sp>
        <p:nvSpPr>
          <p:cNvPr id="6" name="灯片编号占位符 5"/>
          <p:cNvSpPr>
            <a:spLocks noGrp="1"/>
          </p:cNvSpPr>
          <p:nvPr>
            <p:ph type="sldNum" sz="quarter" idx="12"/>
          </p:nvPr>
        </p:nvSpPr>
        <p:spPr/>
        <p:txBody>
          <a:bodyPr/>
          <a:lstStyle>
            <a:lvl1pPr>
              <a:defRPr/>
            </a:lvl1pPr>
          </a:lstStyle>
          <a:p>
            <a:pPr>
              <a:defRPr/>
            </a:pPr>
            <a:fld id="{A2DDC835-BED5-45FE-A921-A8F859FE43D6}" type="slidenum">
              <a:rPr lang="zh-CN" altLang="en-US"/>
              <a:pPr>
                <a:defRPr/>
              </a:pPr>
              <a:t>‹#›</a:t>
            </a:fld>
            <a:endParaRPr lang="zh-CN" altLang="en-US"/>
          </a:p>
        </p:txBody>
      </p:sp>
    </p:spTree>
    <p:extLst>
      <p:ext uri="{BB962C8B-B14F-4D97-AF65-F5344CB8AC3E}">
        <p14:creationId xmlns:p14="http://schemas.microsoft.com/office/powerpoint/2010/main" val="162558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6880018-9044-4E5D-B632-9FBC3DC392D3}" type="datetime1">
              <a:rPr lang="zh-CN" altLang="en-US" smtClean="0"/>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       </a:t>
            </a:r>
          </a:p>
        </p:txBody>
      </p:sp>
      <p:sp>
        <p:nvSpPr>
          <p:cNvPr id="6" name="灯片编号占位符 5"/>
          <p:cNvSpPr>
            <a:spLocks noGrp="1"/>
          </p:cNvSpPr>
          <p:nvPr>
            <p:ph type="sldNum" sz="quarter" idx="12"/>
          </p:nvPr>
        </p:nvSpPr>
        <p:spPr>
          <a:xfrm>
            <a:off x="3150425" y="6906685"/>
            <a:ext cx="2520950" cy="384175"/>
          </a:xfrm>
        </p:spPr>
        <p:txBody>
          <a:bodyPr/>
          <a:lstStyle>
            <a:lvl1pPr>
              <a:defRPr/>
            </a:lvl1pPr>
          </a:lstStyle>
          <a:p>
            <a:pPr>
              <a:defRPr/>
            </a:pPr>
            <a:fld id="{399481D1-FBB7-47A6-9DA0-B2DC666E375B}" type="slidenum">
              <a:rPr lang="zh-CN" altLang="en-US"/>
              <a:pPr>
                <a:defRPr/>
              </a:pPr>
              <a:t>‹#›</a:t>
            </a:fld>
            <a:endParaRPr lang="zh-CN" altLang="en-US" dirty="0"/>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1095" y="121723"/>
            <a:ext cx="1141112" cy="1048457"/>
          </a:xfrm>
          <a:prstGeom prst="rect">
            <a:avLst/>
          </a:prstGeom>
        </p:spPr>
      </p:pic>
    </p:spTree>
    <p:extLst>
      <p:ext uri="{BB962C8B-B14F-4D97-AF65-F5344CB8AC3E}">
        <p14:creationId xmlns:p14="http://schemas.microsoft.com/office/powerpoint/2010/main" val="148311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627245"/>
            <a:ext cx="9181148" cy="1430179"/>
          </a:xfrm>
        </p:spPr>
        <p:txBody>
          <a:bodyPr anchor="t"/>
          <a:lstStyle>
            <a:lvl1pPr algn="l">
              <a:defRPr sz="4500" b="1" cap="all"/>
            </a:lvl1pPr>
          </a:lstStyle>
          <a:p>
            <a:r>
              <a:rPr lang="zh-CN" altLang="en-US" dirty="0"/>
              <a:t>单击此处编辑母版标题样式</a:t>
            </a:r>
          </a:p>
        </p:txBody>
      </p:sp>
      <p:sp>
        <p:nvSpPr>
          <p:cNvPr id="3" name="文本占位符 2"/>
          <p:cNvSpPr>
            <a:spLocks noGrp="1"/>
          </p:cNvSpPr>
          <p:nvPr>
            <p:ph type="body" idx="1"/>
          </p:nvPr>
        </p:nvSpPr>
        <p:spPr>
          <a:xfrm>
            <a:off x="853232" y="3052049"/>
            <a:ext cx="9181148" cy="157519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1C14B0-EC86-42FB-971F-CA0C4BA60B04}" type="datetime1">
              <a:rPr lang="zh-CN" altLang="en-US" smtClean="0"/>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       </a:t>
            </a:r>
          </a:p>
        </p:txBody>
      </p:sp>
      <p:sp>
        <p:nvSpPr>
          <p:cNvPr id="6" name="灯片编号占位符 5"/>
          <p:cNvSpPr>
            <a:spLocks noGrp="1"/>
          </p:cNvSpPr>
          <p:nvPr>
            <p:ph type="sldNum" sz="quarter" idx="12"/>
          </p:nvPr>
        </p:nvSpPr>
        <p:spPr/>
        <p:txBody>
          <a:bodyPr/>
          <a:lstStyle>
            <a:lvl1pPr>
              <a:defRPr/>
            </a:lvl1pPr>
          </a:lstStyle>
          <a:p>
            <a:pPr>
              <a:defRPr/>
            </a:pPr>
            <a:fld id="{8DBC7048-4233-4A8B-91D8-1C8E8933F6F7}" type="slidenum">
              <a:rPr lang="zh-CN" altLang="en-US" smtClean="0"/>
              <a:pPr>
                <a:defRPr/>
              </a:pPr>
              <a:t>‹#›</a:t>
            </a:fld>
            <a:endParaRPr lang="zh-CN" altLang="en-US" dirty="0"/>
          </a:p>
        </p:txBody>
      </p:sp>
    </p:spTree>
    <p:extLst>
      <p:ext uri="{BB962C8B-B14F-4D97-AF65-F5344CB8AC3E}">
        <p14:creationId xmlns:p14="http://schemas.microsoft.com/office/powerpoint/2010/main" val="353923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05618630-E9E8-4A3E-99BA-6EC880658B2F}" type="datetime1">
              <a:rPr lang="zh-CN" altLang="en-US" smtClean="0"/>
              <a:t>2017/6/26</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       </a:t>
            </a:r>
          </a:p>
        </p:txBody>
      </p:sp>
      <p:sp>
        <p:nvSpPr>
          <p:cNvPr id="7" name="灯片编号占位符 5"/>
          <p:cNvSpPr>
            <a:spLocks noGrp="1"/>
          </p:cNvSpPr>
          <p:nvPr>
            <p:ph type="sldNum" sz="quarter" idx="12"/>
          </p:nvPr>
        </p:nvSpPr>
        <p:spPr/>
        <p:txBody>
          <a:bodyPr/>
          <a:lstStyle>
            <a:lvl1pPr>
              <a:defRPr/>
            </a:lvl1pPr>
          </a:lstStyle>
          <a:p>
            <a:pPr>
              <a:defRPr/>
            </a:pPr>
            <a:fld id="{A7CC13C1-C66E-41D6-B9D3-F593EF9892D2}" type="slidenum">
              <a:rPr lang="zh-CN" altLang="en-US"/>
              <a:pPr>
                <a:defRPr/>
              </a:pPr>
              <a:t>‹#›</a:t>
            </a:fld>
            <a:endParaRPr lang="zh-CN" altLang="en-US" dirty="0"/>
          </a:p>
        </p:txBody>
      </p:sp>
    </p:spTree>
    <p:extLst>
      <p:ext uri="{BB962C8B-B14F-4D97-AF65-F5344CB8AC3E}">
        <p14:creationId xmlns:p14="http://schemas.microsoft.com/office/powerpoint/2010/main" val="319173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611869"/>
            <a:ext cx="4772472"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540068" y="2283619"/>
            <a:ext cx="4772472"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611869"/>
            <a:ext cx="477434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5486936" y="2283619"/>
            <a:ext cx="4774347"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3B48D28-4AAD-4C64-AEA3-D9E3C0BC13DA}" type="datetime1">
              <a:rPr lang="zh-CN" altLang="en-US" smtClean="0"/>
              <a:t>2017/6/26</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       </a:t>
            </a:r>
          </a:p>
        </p:txBody>
      </p:sp>
      <p:sp>
        <p:nvSpPr>
          <p:cNvPr id="9" name="灯片编号占位符 5"/>
          <p:cNvSpPr>
            <a:spLocks noGrp="1"/>
          </p:cNvSpPr>
          <p:nvPr>
            <p:ph type="sldNum" sz="quarter" idx="12"/>
          </p:nvPr>
        </p:nvSpPr>
        <p:spPr/>
        <p:txBody>
          <a:bodyPr/>
          <a:lstStyle>
            <a:lvl1pPr>
              <a:defRPr/>
            </a:lvl1pPr>
          </a:lstStyle>
          <a:p>
            <a:pPr>
              <a:defRPr/>
            </a:pPr>
            <a:fld id="{F8EEEE86-97B8-402B-9EF3-A87D6B245C7E}" type="slidenum">
              <a:rPr lang="zh-CN" altLang="en-US"/>
              <a:pPr>
                <a:defRPr/>
              </a:pPr>
              <a:t>‹#›</a:t>
            </a:fld>
            <a:endParaRPr lang="zh-CN" altLang="en-US"/>
          </a:p>
        </p:txBody>
      </p:sp>
    </p:spTree>
    <p:extLst>
      <p:ext uri="{BB962C8B-B14F-4D97-AF65-F5344CB8AC3E}">
        <p14:creationId xmlns:p14="http://schemas.microsoft.com/office/powerpoint/2010/main" val="399500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C33A14A-FE5E-4B53-B72F-79ADADD082CF}" type="datetime1">
              <a:rPr lang="zh-CN" altLang="en-US" smtClean="0"/>
              <a:t>2017/6/26</a:t>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a:t>       </a:t>
            </a:r>
          </a:p>
        </p:txBody>
      </p:sp>
      <p:sp>
        <p:nvSpPr>
          <p:cNvPr id="5" name="灯片编号占位符 5"/>
          <p:cNvSpPr>
            <a:spLocks noGrp="1"/>
          </p:cNvSpPr>
          <p:nvPr>
            <p:ph type="sldNum" sz="quarter" idx="12"/>
          </p:nvPr>
        </p:nvSpPr>
        <p:spPr/>
        <p:txBody>
          <a:bodyPr/>
          <a:lstStyle>
            <a:lvl1pPr>
              <a:defRPr/>
            </a:lvl1pPr>
          </a:lstStyle>
          <a:p>
            <a:pPr>
              <a:defRPr/>
            </a:pPr>
            <a:fld id="{25399A47-00F7-44E5-A0C7-05504ACC6638}" type="slidenum">
              <a:rPr lang="zh-CN" altLang="en-US"/>
              <a:pPr>
                <a:defRPr/>
              </a:pPr>
              <a:t>‹#›</a:t>
            </a:fld>
            <a:endParaRPr lang="zh-CN" altLang="en-US" dirty="0"/>
          </a:p>
        </p:txBody>
      </p:sp>
    </p:spTree>
    <p:extLst>
      <p:ext uri="{BB962C8B-B14F-4D97-AF65-F5344CB8AC3E}">
        <p14:creationId xmlns:p14="http://schemas.microsoft.com/office/powerpoint/2010/main" val="370271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807214E-FE21-41A7-A8B2-3CE91EC037B9}" type="datetime1">
              <a:rPr lang="zh-CN" altLang="en-US" smtClean="0"/>
              <a:t>2017/6/26</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       </a:t>
            </a:r>
          </a:p>
        </p:txBody>
      </p:sp>
      <p:sp>
        <p:nvSpPr>
          <p:cNvPr id="4" name="灯片编号占位符 5"/>
          <p:cNvSpPr>
            <a:spLocks noGrp="1"/>
          </p:cNvSpPr>
          <p:nvPr>
            <p:ph type="sldNum" sz="quarter" idx="12"/>
          </p:nvPr>
        </p:nvSpPr>
        <p:spPr/>
        <p:txBody>
          <a:bodyPr/>
          <a:lstStyle>
            <a:lvl1pPr>
              <a:defRPr/>
            </a:lvl1pPr>
          </a:lstStyle>
          <a:p>
            <a:pPr>
              <a:defRPr/>
            </a:pPr>
            <a:fld id="{50ADEA0E-23A9-456B-9717-115344457D6D}" type="slidenum">
              <a:rPr lang="zh-CN" altLang="en-US"/>
              <a:pPr>
                <a:defRPr/>
              </a:pPr>
              <a:t>‹#›</a:t>
            </a:fld>
            <a:endParaRPr lang="zh-CN" altLang="en-US"/>
          </a:p>
        </p:txBody>
      </p:sp>
    </p:spTree>
    <p:extLst>
      <p:ext uri="{BB962C8B-B14F-4D97-AF65-F5344CB8AC3E}">
        <p14:creationId xmlns:p14="http://schemas.microsoft.com/office/powerpoint/2010/main" val="173141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86702"/>
            <a:ext cx="3553570" cy="1220153"/>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223028" y="286703"/>
            <a:ext cx="6038255" cy="61457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506856"/>
            <a:ext cx="3553570" cy="4925616"/>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D755DF1-3178-461A-B872-F6F1610244B3}" type="datetime1">
              <a:rPr lang="zh-CN" altLang="en-US" smtClean="0"/>
              <a:t>2017/6/26</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       </a:t>
            </a:r>
          </a:p>
        </p:txBody>
      </p:sp>
      <p:sp>
        <p:nvSpPr>
          <p:cNvPr id="7" name="灯片编号占位符 5"/>
          <p:cNvSpPr>
            <a:spLocks noGrp="1"/>
          </p:cNvSpPr>
          <p:nvPr>
            <p:ph type="sldNum" sz="quarter" idx="12"/>
          </p:nvPr>
        </p:nvSpPr>
        <p:spPr/>
        <p:txBody>
          <a:bodyPr/>
          <a:lstStyle>
            <a:lvl1pPr>
              <a:defRPr/>
            </a:lvl1pPr>
          </a:lstStyle>
          <a:p>
            <a:pPr>
              <a:defRPr/>
            </a:pPr>
            <a:fld id="{C96B52DF-36E1-408F-929F-3191F1B6DD27}" type="slidenum">
              <a:rPr lang="zh-CN" altLang="en-US"/>
              <a:pPr>
                <a:defRPr/>
              </a:pPr>
              <a:t>‹#›</a:t>
            </a:fld>
            <a:endParaRPr lang="zh-CN" altLang="en-US"/>
          </a:p>
        </p:txBody>
      </p:sp>
    </p:spTree>
    <p:extLst>
      <p:ext uri="{BB962C8B-B14F-4D97-AF65-F5344CB8AC3E}">
        <p14:creationId xmlns:p14="http://schemas.microsoft.com/office/powerpoint/2010/main" val="129913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5040630"/>
            <a:ext cx="6480810" cy="595075"/>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117140" y="643414"/>
            <a:ext cx="6480810" cy="4320540"/>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117140" y="5635705"/>
            <a:ext cx="6480810" cy="84510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D46A086-27B4-427A-B050-E7276A4B37EE}" type="datetime1">
              <a:rPr lang="zh-CN" altLang="en-US" smtClean="0"/>
              <a:t>2017/6/26</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       </a:t>
            </a:r>
          </a:p>
        </p:txBody>
      </p:sp>
      <p:sp>
        <p:nvSpPr>
          <p:cNvPr id="7" name="灯片编号占位符 5"/>
          <p:cNvSpPr>
            <a:spLocks noGrp="1"/>
          </p:cNvSpPr>
          <p:nvPr>
            <p:ph type="sldNum" sz="quarter" idx="12"/>
          </p:nvPr>
        </p:nvSpPr>
        <p:spPr/>
        <p:txBody>
          <a:bodyPr/>
          <a:lstStyle>
            <a:lvl1pPr>
              <a:defRPr/>
            </a:lvl1pPr>
          </a:lstStyle>
          <a:p>
            <a:pPr>
              <a:defRPr/>
            </a:pPr>
            <a:fld id="{A47EB65B-B4A0-4069-8C78-ECEED581018F}" type="slidenum">
              <a:rPr lang="zh-CN" altLang="en-US"/>
              <a:pPr>
                <a:defRPr/>
              </a:pPr>
              <a:t>‹#›</a:t>
            </a:fld>
            <a:endParaRPr lang="zh-CN" altLang="en-US"/>
          </a:p>
        </p:txBody>
      </p:sp>
    </p:spTree>
    <p:extLst>
      <p:ext uri="{BB962C8B-B14F-4D97-AF65-F5344CB8AC3E}">
        <p14:creationId xmlns:p14="http://schemas.microsoft.com/office/powerpoint/2010/main" val="426673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95300" y="450850"/>
            <a:ext cx="97202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95300" y="1373188"/>
            <a:ext cx="9720263"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39750" y="6673850"/>
            <a:ext cx="2520950" cy="384175"/>
          </a:xfrm>
          <a:prstGeom prst="rect">
            <a:avLst/>
          </a:prstGeom>
        </p:spPr>
        <p:txBody>
          <a:bodyPr vert="horz" lIns="102870" tIns="51435" rIns="102870" bIns="51435"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fld id="{241408A5-6836-4648-9B97-F34C64206AA7}" type="datetime1">
              <a:rPr lang="zh-CN" altLang="en-US" smtClean="0"/>
              <a:t>2017/6/26</a:t>
            </a:fld>
            <a:endParaRPr lang="zh-CN" altLang="en-US"/>
          </a:p>
        </p:txBody>
      </p:sp>
      <p:sp>
        <p:nvSpPr>
          <p:cNvPr id="5" name="页脚占位符 4"/>
          <p:cNvSpPr>
            <a:spLocks noGrp="1"/>
          </p:cNvSpPr>
          <p:nvPr>
            <p:ph type="ftr" sz="quarter" idx="3"/>
          </p:nvPr>
        </p:nvSpPr>
        <p:spPr>
          <a:xfrm>
            <a:off x="3690938" y="6673850"/>
            <a:ext cx="3419475" cy="384175"/>
          </a:xfrm>
          <a:prstGeom prst="rect">
            <a:avLst/>
          </a:prstGeom>
        </p:spPr>
        <p:txBody>
          <a:bodyPr vert="horz" lIns="102870" tIns="51435" rIns="102870" bIns="51435"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r>
              <a:rPr lang="zh-CN" altLang="en-US"/>
              <a:t>       </a:t>
            </a:r>
          </a:p>
        </p:txBody>
      </p:sp>
      <p:sp>
        <p:nvSpPr>
          <p:cNvPr id="6" name="灯片编号占位符 5"/>
          <p:cNvSpPr>
            <a:spLocks noGrp="1"/>
          </p:cNvSpPr>
          <p:nvPr>
            <p:ph type="sldNum" sz="quarter" idx="4"/>
          </p:nvPr>
        </p:nvSpPr>
        <p:spPr>
          <a:xfrm>
            <a:off x="7740650" y="6673850"/>
            <a:ext cx="2520950" cy="384175"/>
          </a:xfrm>
          <a:prstGeom prst="rect">
            <a:avLst/>
          </a:prstGeom>
        </p:spPr>
        <p:txBody>
          <a:bodyPr vert="horz" lIns="102870" tIns="51435" rIns="102870" bIns="51435" rtlCol="0" anchor="ctr"/>
          <a:lstStyle>
            <a:lvl1pPr algn="r" fontAlgn="auto">
              <a:spcBef>
                <a:spcPts val="0"/>
              </a:spcBef>
              <a:spcAft>
                <a:spcPts val="0"/>
              </a:spcAft>
              <a:defRPr sz="1400">
                <a:solidFill>
                  <a:schemeClr val="tx1">
                    <a:tint val="75000"/>
                  </a:schemeClr>
                </a:solidFill>
                <a:latin typeface="+mn-lt"/>
                <a:ea typeface="+mn-ea"/>
              </a:defRPr>
            </a:lvl1pPr>
          </a:lstStyle>
          <a:p>
            <a:pPr>
              <a:defRPr/>
            </a:pPr>
            <a:fld id="{CA82CA37-9F09-4F24-9B2A-880D511BA3AD}" type="slidenum">
              <a:rPr lang="zh-CN" altLang="en-US"/>
              <a:pPr>
                <a:defRPr/>
              </a:pPr>
              <a:t>‹#›</a:t>
            </a:fld>
            <a:endParaRPr lang="zh-CN" altLang="en-US"/>
          </a:p>
        </p:txBody>
      </p:sp>
      <p:sp>
        <p:nvSpPr>
          <p:cNvPr id="7" name="矩形 6"/>
          <p:cNvSpPr/>
          <p:nvPr userDrawn="1"/>
        </p:nvSpPr>
        <p:spPr>
          <a:xfrm>
            <a:off x="0" y="6840538"/>
            <a:ext cx="10801350" cy="952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032" name="TextBox 7"/>
          <p:cNvSpPr txBox="1">
            <a:spLocks noChangeArrowheads="1"/>
          </p:cNvSpPr>
          <p:nvPr userDrawn="1"/>
        </p:nvSpPr>
        <p:spPr bwMode="auto">
          <a:xfrm>
            <a:off x="8718073" y="6690889"/>
            <a:ext cx="1475725" cy="3500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2870" tIns="51435" rIns="102870" bIns="51435">
            <a:spAutoFit/>
          </a:bodyPr>
          <a:lstStyle>
            <a:lvl1pPr>
              <a:defRPr sz="2000">
                <a:solidFill>
                  <a:schemeClr val="tx1"/>
                </a:solidFill>
                <a:latin typeface="Calibri" pitchFamily="34" charset="0"/>
                <a:ea typeface="宋体" charset="-122"/>
              </a:defRPr>
            </a:lvl1pPr>
            <a:lvl2pPr marL="742950" indent="-285750">
              <a:defRPr sz="2000">
                <a:solidFill>
                  <a:schemeClr val="tx1"/>
                </a:solidFill>
                <a:latin typeface="Calibri" pitchFamily="34" charset="0"/>
                <a:ea typeface="宋体" charset="-122"/>
              </a:defRPr>
            </a:lvl2pPr>
            <a:lvl3pPr marL="1143000" indent="-228600">
              <a:defRPr sz="2000">
                <a:solidFill>
                  <a:schemeClr val="tx1"/>
                </a:solidFill>
                <a:latin typeface="Calibri" pitchFamily="34" charset="0"/>
                <a:ea typeface="宋体" charset="-122"/>
              </a:defRPr>
            </a:lvl3pPr>
            <a:lvl4pPr marL="1600200" indent="-228600">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marL="2514600" indent="-228600" defTabSz="1028700" fontAlgn="base">
              <a:spcBef>
                <a:spcPct val="0"/>
              </a:spcBef>
              <a:spcAft>
                <a:spcPct val="0"/>
              </a:spcAft>
              <a:defRPr sz="2000">
                <a:solidFill>
                  <a:schemeClr val="tx1"/>
                </a:solidFill>
                <a:latin typeface="Calibri" pitchFamily="34" charset="0"/>
                <a:ea typeface="宋体" charset="-122"/>
              </a:defRPr>
            </a:lvl6pPr>
            <a:lvl7pPr marL="2971800" indent="-228600" defTabSz="1028700" fontAlgn="base">
              <a:spcBef>
                <a:spcPct val="0"/>
              </a:spcBef>
              <a:spcAft>
                <a:spcPct val="0"/>
              </a:spcAft>
              <a:defRPr sz="2000">
                <a:solidFill>
                  <a:schemeClr val="tx1"/>
                </a:solidFill>
                <a:latin typeface="Calibri" pitchFamily="34" charset="0"/>
                <a:ea typeface="宋体" charset="-122"/>
              </a:defRPr>
            </a:lvl7pPr>
            <a:lvl8pPr marL="3429000" indent="-228600" defTabSz="1028700" fontAlgn="base">
              <a:spcBef>
                <a:spcPct val="0"/>
              </a:spcBef>
              <a:spcAft>
                <a:spcPct val="0"/>
              </a:spcAft>
              <a:defRPr sz="2000">
                <a:solidFill>
                  <a:schemeClr val="tx1"/>
                </a:solidFill>
                <a:latin typeface="Calibri" pitchFamily="34" charset="0"/>
                <a:ea typeface="宋体" charset="-122"/>
              </a:defRPr>
            </a:lvl8pPr>
            <a:lvl9pPr marL="3886200" indent="-228600" defTabSz="1028700" fontAlgn="base">
              <a:spcBef>
                <a:spcPct val="0"/>
              </a:spcBef>
              <a:spcAft>
                <a:spcPct val="0"/>
              </a:spcAft>
              <a:defRPr sz="2000">
                <a:solidFill>
                  <a:schemeClr val="tx1"/>
                </a:solidFill>
                <a:latin typeface="Calibri" pitchFamily="34" charset="0"/>
                <a:ea typeface="宋体" charset="-122"/>
              </a:defRPr>
            </a:lvl9pPr>
          </a:lstStyle>
          <a:p>
            <a:pPr>
              <a:defRPr/>
            </a:pPr>
            <a:r>
              <a:rPr lang="en-US" altLang="zh-CN" sz="1600" dirty="0">
                <a:solidFill>
                  <a:srgbClr val="00B0F0"/>
                </a:solidFill>
                <a:latin typeface="Impact" pitchFamily="34" charset="0"/>
              </a:rPr>
              <a:t> </a:t>
            </a:r>
            <a:r>
              <a:rPr lang="zh-CN" altLang="en-US" sz="1600" dirty="0">
                <a:solidFill>
                  <a:srgbClr val="00B0F0"/>
                </a:solidFill>
                <a:latin typeface="Impact" pitchFamily="34" charset="0"/>
              </a:rPr>
              <a:t>智能家居概论</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1028700" rtl="0" eaLnBrk="0" fontAlgn="base" hangingPunct="0">
        <a:spcBef>
          <a:spcPct val="0"/>
        </a:spcBef>
        <a:spcAft>
          <a:spcPct val="0"/>
        </a:spcAft>
        <a:defRPr sz="2700" b="1" kern="1200">
          <a:solidFill>
            <a:srgbClr val="00B0F0"/>
          </a:solidFill>
          <a:latin typeface="微软雅黑" pitchFamily="34" charset="-122"/>
          <a:ea typeface="微软雅黑" pitchFamily="34" charset="-122"/>
          <a:cs typeface="+mj-cs"/>
        </a:defRPr>
      </a:lvl1pPr>
      <a:lvl2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200" algn="l" defTabSz="1028700" rtl="0" fontAlgn="base">
        <a:spcBef>
          <a:spcPct val="0"/>
        </a:spcBef>
        <a:spcAft>
          <a:spcPct val="0"/>
        </a:spcAft>
        <a:defRPr sz="2700" b="1">
          <a:solidFill>
            <a:srgbClr val="00B0F0"/>
          </a:solidFill>
          <a:latin typeface="微软雅黑" pitchFamily="34" charset="-122"/>
          <a:ea typeface="微软雅黑" pitchFamily="34" charset="-122"/>
        </a:defRPr>
      </a:lvl6pPr>
      <a:lvl7pPr marL="914400" algn="l" defTabSz="1028700" rtl="0" fontAlgn="base">
        <a:spcBef>
          <a:spcPct val="0"/>
        </a:spcBef>
        <a:spcAft>
          <a:spcPct val="0"/>
        </a:spcAft>
        <a:defRPr sz="2700" b="1">
          <a:solidFill>
            <a:srgbClr val="00B0F0"/>
          </a:solidFill>
          <a:latin typeface="微软雅黑" pitchFamily="34" charset="-122"/>
          <a:ea typeface="微软雅黑" pitchFamily="34" charset="-122"/>
        </a:defRPr>
      </a:lvl7pPr>
      <a:lvl8pPr marL="1371600" algn="l" defTabSz="1028700" rtl="0" fontAlgn="base">
        <a:spcBef>
          <a:spcPct val="0"/>
        </a:spcBef>
        <a:spcAft>
          <a:spcPct val="0"/>
        </a:spcAft>
        <a:defRPr sz="2700" b="1">
          <a:solidFill>
            <a:srgbClr val="00B0F0"/>
          </a:solidFill>
          <a:latin typeface="微软雅黑" pitchFamily="34" charset="-122"/>
          <a:ea typeface="微软雅黑" pitchFamily="34" charset="-122"/>
        </a:defRPr>
      </a:lvl8pPr>
      <a:lvl9pPr marL="1828800" algn="l" defTabSz="1028700" rtl="0" fontAlgn="base">
        <a:spcBef>
          <a:spcPct val="0"/>
        </a:spcBef>
        <a:spcAft>
          <a:spcPct val="0"/>
        </a:spcAft>
        <a:defRPr sz="2700" b="1">
          <a:solidFill>
            <a:srgbClr val="00B0F0"/>
          </a:solidFill>
          <a:latin typeface="微软雅黑" pitchFamily="34" charset="-122"/>
          <a:ea typeface="微软雅黑" pitchFamily="34" charset="-122"/>
        </a:defRPr>
      </a:lvl9pPr>
    </p:titleStyle>
    <p:bodyStyle>
      <a:lvl1pPr marL="385763" indent="-385763" algn="l" defTabSz="1028700"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520355" y="3257764"/>
            <a:ext cx="6564618" cy="923330"/>
          </a:xfrm>
          <a:prstGeom prst="rect">
            <a:avLst/>
          </a:prstGeom>
          <a:noFill/>
        </p:spPr>
        <p:txBody>
          <a:bodyPr wrap="none">
            <a:spAutoFit/>
          </a:bodyPr>
          <a:lstStyle/>
          <a:p>
            <a:pPr algn="ctr">
              <a:defRPr/>
            </a:pPr>
            <a:r>
              <a:rPr lang="zh-CN" altLang="en-US" sz="5400" b="1" dirty="0">
                <a:solidFill>
                  <a:schemeClr val="tx1">
                    <a:lumMod val="50000"/>
                    <a:lumOff val="50000"/>
                  </a:schemeClr>
                </a:solidFill>
                <a:latin typeface="微软雅黑" pitchFamily="34" charset="-122"/>
                <a:ea typeface="微软雅黑" pitchFamily="34" charset="-122"/>
              </a:rPr>
              <a:t>第</a:t>
            </a:r>
            <a:r>
              <a:rPr lang="en-US" altLang="zh-CN" sz="5400" b="1" dirty="0">
                <a:solidFill>
                  <a:schemeClr val="tx1">
                    <a:lumMod val="50000"/>
                    <a:lumOff val="50000"/>
                  </a:schemeClr>
                </a:solidFill>
                <a:latin typeface="微软雅黑" pitchFamily="34" charset="-122"/>
                <a:ea typeface="微软雅黑" pitchFamily="34" charset="-122"/>
              </a:rPr>
              <a:t>3</a:t>
            </a:r>
            <a:r>
              <a:rPr lang="zh-CN" altLang="en-US" sz="5400" b="1" dirty="0">
                <a:solidFill>
                  <a:schemeClr val="tx1">
                    <a:lumMod val="50000"/>
                    <a:lumOff val="50000"/>
                  </a:schemeClr>
                </a:solidFill>
                <a:latin typeface="微软雅黑" pitchFamily="34" charset="-122"/>
                <a:ea typeface="微软雅黑" pitchFamily="34" charset="-122"/>
              </a:rPr>
              <a:t>章 智能家居基础</a:t>
            </a:r>
            <a:r>
              <a:rPr lang="en-US" altLang="zh-CN" sz="5400" b="1" dirty="0">
                <a:solidFill>
                  <a:schemeClr val="tx1">
                    <a:lumMod val="50000"/>
                    <a:lumOff val="50000"/>
                  </a:schemeClr>
                </a:solidFill>
                <a:latin typeface="微软雅黑" pitchFamily="34" charset="-122"/>
                <a:ea typeface="微软雅黑" pitchFamily="34" charset="-122"/>
              </a:rPr>
              <a:t> </a:t>
            </a:r>
          </a:p>
        </p:txBody>
      </p:sp>
      <p:sp>
        <p:nvSpPr>
          <p:cNvPr id="2051" name="TextBox 42"/>
          <p:cNvSpPr txBox="1">
            <a:spLocks noChangeArrowheads="1"/>
          </p:cNvSpPr>
          <p:nvPr/>
        </p:nvSpPr>
        <p:spPr bwMode="auto">
          <a:xfrm>
            <a:off x="4045526" y="1250674"/>
            <a:ext cx="5524910" cy="6578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3600" dirty="0">
                <a:solidFill>
                  <a:schemeClr val="bg1"/>
                </a:solidFill>
                <a:latin typeface="Impact" pitchFamily="34" charset="0"/>
              </a:rPr>
              <a:t>《</a:t>
            </a:r>
            <a:r>
              <a:rPr lang="zh-CN" altLang="en-US" sz="3600" dirty="0">
                <a:solidFill>
                  <a:schemeClr val="bg1"/>
                </a:solidFill>
                <a:latin typeface="Impact" pitchFamily="34" charset="0"/>
              </a:rPr>
              <a:t>智能家居概论</a:t>
            </a:r>
            <a:r>
              <a:rPr lang="en-US" altLang="zh-CN" sz="3600" dirty="0">
                <a:solidFill>
                  <a:schemeClr val="bg1"/>
                </a:solidFill>
                <a:latin typeface="Impact" pitchFamily="34" charset="0"/>
              </a:rPr>
              <a:t>》</a:t>
            </a:r>
            <a:r>
              <a:rPr lang="zh-CN" altLang="en-US" sz="3600" dirty="0">
                <a:solidFill>
                  <a:schemeClr val="bg1"/>
                </a:solidFill>
                <a:latin typeface="Impact" pitchFamily="34" charset="0"/>
              </a:rPr>
              <a:t>配套 </a:t>
            </a:r>
            <a:r>
              <a:rPr lang="en-US" altLang="zh-CN" sz="3600" dirty="0" err="1">
                <a:solidFill>
                  <a:schemeClr val="bg1"/>
                </a:solidFill>
                <a:latin typeface="Impact" pitchFamily="34" charset="0"/>
              </a:rPr>
              <a:t>ppt</a:t>
            </a:r>
            <a:endParaRPr lang="zh-CN" altLang="en-US" sz="3600" dirty="0">
              <a:solidFill>
                <a:schemeClr val="bg1"/>
              </a:solidFill>
              <a:latin typeface="Impact" pitchFamily="34" charset="0"/>
            </a:endParaRPr>
          </a:p>
        </p:txBody>
      </p:sp>
      <p:sp>
        <p:nvSpPr>
          <p:cNvPr id="7" name="矩形 6"/>
          <p:cNvSpPr/>
          <p:nvPr/>
        </p:nvSpPr>
        <p:spPr>
          <a:xfrm>
            <a:off x="3832806" y="4968054"/>
            <a:ext cx="253596" cy="461665"/>
          </a:xfrm>
          <a:prstGeom prst="rect">
            <a:avLst/>
          </a:prstGeom>
        </p:spPr>
        <p:txBody>
          <a:bodyPr wrap="none">
            <a:spAutoFit/>
          </a:bodyPr>
          <a:lstStyle/>
          <a:p>
            <a:r>
              <a:rPr lang="en-US" altLang="zh-CN" sz="2400" dirty="0"/>
              <a:t> </a:t>
            </a:r>
          </a:p>
        </p:txBody>
      </p:sp>
      <p:sp>
        <p:nvSpPr>
          <p:cNvPr id="2" name="灯片编号占位符 1"/>
          <p:cNvSpPr>
            <a:spLocks noGrp="1"/>
          </p:cNvSpPr>
          <p:nvPr>
            <p:ph type="sldNum" sz="quarter" idx="12"/>
          </p:nvPr>
        </p:nvSpPr>
        <p:spPr/>
        <p:txBody>
          <a:bodyPr/>
          <a:lstStyle/>
          <a:p>
            <a:pPr>
              <a:defRPr/>
            </a:pPr>
            <a:r>
              <a:rPr lang="zh-CN" altLang="en-US" dirty="0"/>
              <a:t> </a:t>
            </a:r>
          </a:p>
        </p:txBody>
      </p:sp>
      <p:sp>
        <p:nvSpPr>
          <p:cNvPr id="8" name="TextBox 7"/>
          <p:cNvSpPr txBox="1">
            <a:spLocks noChangeArrowheads="1"/>
          </p:cNvSpPr>
          <p:nvPr/>
        </p:nvSpPr>
        <p:spPr bwMode="auto">
          <a:xfrm>
            <a:off x="3138753" y="5134840"/>
            <a:ext cx="46805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lvl="1" algn="ctr"/>
            <a:r>
              <a:rPr lang="zh-CN" altLang="en-US" sz="2800" b="1" dirty="0">
                <a:solidFill>
                  <a:srgbClr val="00B0F0"/>
                </a:solidFill>
              </a:rPr>
              <a:t>  </a:t>
            </a:r>
            <a:r>
              <a:rPr lang="en-US" altLang="zh-CN" sz="2800" b="1" dirty="0">
                <a:solidFill>
                  <a:srgbClr val="00B0F0"/>
                </a:solidFill>
              </a:rPr>
              <a:t> </a:t>
            </a:r>
            <a:r>
              <a:rPr lang="zh-CN" altLang="en-US" sz="2800" b="1" dirty="0">
                <a:solidFill>
                  <a:srgbClr val="00B0F0"/>
                </a:solidFill>
              </a:rPr>
              <a:t>主编</a:t>
            </a:r>
            <a:r>
              <a:rPr lang="en-US" altLang="zh-CN" sz="2800" b="1" dirty="0">
                <a:solidFill>
                  <a:srgbClr val="00B0F0"/>
                </a:solidFill>
              </a:rPr>
              <a:t>  </a:t>
            </a:r>
            <a:r>
              <a:rPr lang="zh-CN" altLang="en-US" sz="2800" b="1" dirty="0">
                <a:solidFill>
                  <a:srgbClr val="00B0F0"/>
                </a:solidFill>
              </a:rPr>
              <a:t>罗汉江、束遵国</a:t>
            </a:r>
            <a:endParaRPr lang="en-US" altLang="zh-CN" sz="2800" b="1"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3.3.2 </a:t>
            </a:r>
            <a:r>
              <a:rPr lang="en-US" altLang="zh-CN" dirty="0" err="1"/>
              <a:t>WiFi</a:t>
            </a:r>
            <a:r>
              <a:rPr lang="zh-CN" altLang="zh-CN" dirty="0"/>
              <a:t>技术</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9</a:t>
            </a:fld>
            <a:endParaRPr lang="zh-CN" altLang="en-US" dirty="0"/>
          </a:p>
        </p:txBody>
      </p:sp>
      <p:pic>
        <p:nvPicPr>
          <p:cNvPr id="9" name="图片 8">
            <a:extLst>
              <a:ext uri="{FF2B5EF4-FFF2-40B4-BE49-F238E27FC236}">
                <a16:creationId xmlns:a16="http://schemas.microsoft.com/office/drawing/2014/main" id="{CA72BD36-2F16-49DA-A346-52E901634682}"/>
              </a:ext>
            </a:extLst>
          </p:cNvPr>
          <p:cNvPicPr>
            <a:picLocks noChangeAspect="1"/>
          </p:cNvPicPr>
          <p:nvPr/>
        </p:nvPicPr>
        <p:blipFill>
          <a:blip r:embed="rId2"/>
          <a:stretch>
            <a:fillRect/>
          </a:stretch>
        </p:blipFill>
        <p:spPr>
          <a:xfrm>
            <a:off x="4871247" y="1020763"/>
            <a:ext cx="5344316" cy="3479787"/>
          </a:xfrm>
          <a:prstGeom prst="rect">
            <a:avLst/>
          </a:prstGeom>
        </p:spPr>
      </p:pic>
      <p:sp>
        <p:nvSpPr>
          <p:cNvPr id="10" name="矩形 9">
            <a:extLst>
              <a:ext uri="{FF2B5EF4-FFF2-40B4-BE49-F238E27FC236}">
                <a16:creationId xmlns:a16="http://schemas.microsoft.com/office/drawing/2014/main" id="{32DB7AF6-2E68-474D-BCAB-CDAC9E29FC54}"/>
              </a:ext>
            </a:extLst>
          </p:cNvPr>
          <p:cNvSpPr/>
          <p:nvPr/>
        </p:nvSpPr>
        <p:spPr>
          <a:xfrm>
            <a:off x="6345780" y="5071282"/>
            <a:ext cx="2957861" cy="400110"/>
          </a:xfrm>
          <a:prstGeom prst="rect">
            <a:avLst/>
          </a:prstGeom>
        </p:spPr>
        <p:txBody>
          <a:bodyPr wrap="none">
            <a:spAutoFit/>
          </a:bodyPr>
          <a:lstStyle/>
          <a:p>
            <a:r>
              <a:rPr lang="zh-CN" altLang="zh-CN" kern="100" dirty="0">
                <a:ea typeface="Times New Roman" panose="02020603050405020304" pitchFamily="18" charset="0"/>
              </a:rPr>
              <a:t>WiFi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版本工作频率示意图</a:t>
            </a:r>
            <a:endParaRPr lang="zh-CN" altLang="en-US" dirty="0"/>
          </a:p>
        </p:txBody>
      </p:sp>
      <p:sp>
        <p:nvSpPr>
          <p:cNvPr id="11" name="矩形 10">
            <a:extLst>
              <a:ext uri="{FF2B5EF4-FFF2-40B4-BE49-F238E27FC236}">
                <a16:creationId xmlns:a16="http://schemas.microsoft.com/office/drawing/2014/main" id="{286FE204-32EF-4148-97BE-7628B53A2661}"/>
              </a:ext>
            </a:extLst>
          </p:cNvPr>
          <p:cNvSpPr/>
          <p:nvPr/>
        </p:nvSpPr>
        <p:spPr>
          <a:xfrm>
            <a:off x="475495" y="1378401"/>
            <a:ext cx="4230508" cy="5170646"/>
          </a:xfrm>
          <a:prstGeom prst="rect">
            <a:avLst/>
          </a:prstGeom>
        </p:spPr>
        <p:txBody>
          <a:bodyPr wrap="square">
            <a:spAutoFit/>
          </a:bodyPr>
          <a:lstStyle/>
          <a:p>
            <a:pPr indent="381000" algn="just">
              <a:lnSpc>
                <a:spcPct val="150000"/>
              </a:lnSpc>
              <a:spcAft>
                <a:spcPts val="0"/>
              </a:spcAft>
            </a:pPr>
            <a:r>
              <a:rPr lang="en-US" altLang="zh-CN" kern="100" dirty="0">
                <a:solidFill>
                  <a:srgbClr val="000000"/>
                </a:solidFill>
                <a:latin typeface="ˎ̥"/>
                <a:ea typeface="宋体" panose="02010600030101010101" pitchFamily="2" charset="-122"/>
              </a:rPr>
              <a:t>Wi-Fi</a:t>
            </a:r>
            <a:r>
              <a:rPr lang="zh-CN" altLang="zh-CN" kern="100" dirty="0">
                <a:solidFill>
                  <a:srgbClr val="000000"/>
                </a:solidFill>
                <a:latin typeface="ˎ̥"/>
                <a:ea typeface="宋体" panose="02010600030101010101" pitchFamily="2" charset="-122"/>
              </a:rPr>
              <a:t>技术标准在</a:t>
            </a:r>
            <a:r>
              <a:rPr lang="en-US" altLang="zh-CN" kern="100" dirty="0">
                <a:solidFill>
                  <a:srgbClr val="000000"/>
                </a:solidFill>
                <a:latin typeface="ˎ̥"/>
                <a:ea typeface="宋体" panose="02010600030101010101" pitchFamily="2" charset="-122"/>
              </a:rPr>
              <a:t>1997</a:t>
            </a:r>
            <a:r>
              <a:rPr lang="zh-CN" altLang="zh-CN" kern="100" dirty="0">
                <a:solidFill>
                  <a:srgbClr val="000000"/>
                </a:solidFill>
                <a:latin typeface="ˎ̥"/>
                <a:ea typeface="宋体" panose="02010600030101010101" pitchFamily="2" charset="-122"/>
              </a:rPr>
              <a:t>年发布</a:t>
            </a:r>
            <a:r>
              <a:rPr lang="en-US" altLang="zh-CN" kern="100" dirty="0">
                <a:solidFill>
                  <a:srgbClr val="000000"/>
                </a:solidFill>
                <a:latin typeface="ˎ̥"/>
                <a:ea typeface="宋体" panose="02010600030101010101" pitchFamily="2" charset="-122"/>
              </a:rPr>
              <a:t>802.11</a:t>
            </a:r>
            <a:r>
              <a:rPr lang="zh-CN" altLang="zh-CN" kern="100" dirty="0">
                <a:solidFill>
                  <a:srgbClr val="000000"/>
                </a:solidFill>
                <a:latin typeface="ˎ̥"/>
                <a:ea typeface="宋体" panose="02010600030101010101" pitchFamily="2" charset="-122"/>
              </a:rPr>
              <a:t>第一代标准，传输速度在</a:t>
            </a:r>
            <a:r>
              <a:rPr lang="en-US" altLang="zh-CN" kern="100" dirty="0">
                <a:solidFill>
                  <a:srgbClr val="000000"/>
                </a:solidFill>
                <a:latin typeface="ˎ̥"/>
                <a:ea typeface="宋体" panose="02010600030101010101" pitchFamily="2" charset="-122"/>
              </a:rPr>
              <a:t>1Mbps</a:t>
            </a:r>
            <a:r>
              <a:rPr lang="zh-CN" altLang="zh-CN" kern="100" dirty="0">
                <a:solidFill>
                  <a:srgbClr val="000000"/>
                </a:solidFill>
                <a:latin typeface="ˎ̥"/>
                <a:ea typeface="宋体" panose="02010600030101010101" pitchFamily="2" charset="-122"/>
              </a:rPr>
              <a:t>左右，到第五代</a:t>
            </a:r>
            <a:r>
              <a:rPr lang="en-US" altLang="zh-CN" kern="100" dirty="0">
                <a:solidFill>
                  <a:srgbClr val="000000"/>
                </a:solidFill>
                <a:latin typeface="ˎ̥"/>
                <a:ea typeface="宋体" panose="02010600030101010101" pitchFamily="2" charset="-122"/>
              </a:rPr>
              <a:t>802.11ac</a:t>
            </a:r>
            <a:r>
              <a:rPr lang="zh-CN" altLang="zh-CN" kern="100" dirty="0">
                <a:solidFill>
                  <a:srgbClr val="000000"/>
                </a:solidFill>
                <a:latin typeface="ˎ̥"/>
                <a:ea typeface="宋体" panose="02010600030101010101" pitchFamily="2" charset="-122"/>
              </a:rPr>
              <a:t>，通信速率已经达到</a:t>
            </a:r>
            <a:r>
              <a:rPr lang="en-US" altLang="zh-CN" kern="100" dirty="0">
                <a:solidFill>
                  <a:srgbClr val="000000"/>
                </a:solidFill>
                <a:latin typeface="ˎ̥"/>
                <a:ea typeface="宋体" panose="02010600030101010101" pitchFamily="2" charset="-122"/>
              </a:rPr>
              <a:t>1Gbps</a:t>
            </a:r>
            <a:r>
              <a:rPr lang="zh-CN" altLang="zh-CN" kern="100" dirty="0">
                <a:solidFill>
                  <a:srgbClr val="000000"/>
                </a:solidFill>
                <a:latin typeface="ˎ̥"/>
                <a:ea typeface="宋体" panose="02010600030101010101" pitchFamily="2" charset="-122"/>
              </a:rPr>
              <a:t>以上，期间经历了近十几年时间，主要有</a:t>
            </a:r>
            <a:r>
              <a:rPr lang="en-US" altLang="zh-CN" kern="100" spc="40" dirty="0">
                <a:latin typeface="Times New Roman" panose="02020603050405020304" pitchFamily="18" charset="0"/>
                <a:ea typeface="宋体" panose="02010600030101010101" pitchFamily="2" charset="-122"/>
              </a:rPr>
              <a:t>IEEE802.11a</a:t>
            </a:r>
            <a:r>
              <a:rPr lang="zh-CN" altLang="zh-CN" kern="100" spc="40" dirty="0">
                <a:latin typeface="Times New Roman" panose="02020603050405020304" pitchFamily="18" charset="0"/>
                <a:ea typeface="宋体" panose="02010600030101010101" pitchFamily="2" charset="-122"/>
              </a:rPr>
              <a:t>、</a:t>
            </a:r>
            <a:r>
              <a:rPr lang="en-US" altLang="zh-CN" kern="100" spc="40" dirty="0">
                <a:latin typeface="Times New Roman" panose="02020603050405020304" pitchFamily="18" charset="0"/>
                <a:ea typeface="宋体" panose="02010600030101010101" pitchFamily="2" charset="-122"/>
              </a:rPr>
              <a:t>IEEE802.11b</a:t>
            </a:r>
            <a:r>
              <a:rPr lang="zh-CN" altLang="zh-CN" kern="100" spc="40" dirty="0">
                <a:latin typeface="Times New Roman" panose="02020603050405020304" pitchFamily="18" charset="0"/>
                <a:ea typeface="宋体" panose="02010600030101010101" pitchFamily="2" charset="-122"/>
              </a:rPr>
              <a:t>、</a:t>
            </a:r>
            <a:r>
              <a:rPr lang="en-US" altLang="zh-CN" kern="100" spc="40" dirty="0">
                <a:latin typeface="Times New Roman" panose="02020603050405020304" pitchFamily="18" charset="0"/>
                <a:ea typeface="宋体" panose="02010600030101010101" pitchFamily="2" charset="-122"/>
              </a:rPr>
              <a:t>IEEE802.11g</a:t>
            </a:r>
            <a:r>
              <a:rPr lang="zh-CN" altLang="zh-CN" kern="100" spc="40" dirty="0">
                <a:latin typeface="Times New Roman" panose="02020603050405020304" pitchFamily="18" charset="0"/>
                <a:ea typeface="宋体" panose="02010600030101010101" pitchFamily="2" charset="-122"/>
              </a:rPr>
              <a:t>、</a:t>
            </a:r>
            <a:r>
              <a:rPr lang="en-US" altLang="zh-CN" kern="100" spc="40" dirty="0">
                <a:latin typeface="Times New Roman" panose="02020603050405020304" pitchFamily="18" charset="0"/>
                <a:ea typeface="宋体" panose="02010600030101010101" pitchFamily="2" charset="-122"/>
              </a:rPr>
              <a:t>IEEE802.11n</a:t>
            </a:r>
            <a:r>
              <a:rPr lang="zh-CN" altLang="zh-CN" kern="100" spc="40" dirty="0">
                <a:latin typeface="Times New Roman" panose="02020603050405020304" pitchFamily="18" charset="0"/>
                <a:ea typeface="宋体" panose="02010600030101010101" pitchFamily="2" charset="-122"/>
              </a:rPr>
              <a:t>和</a:t>
            </a:r>
            <a:r>
              <a:rPr lang="en-US" altLang="zh-CN" kern="100" spc="40" dirty="0">
                <a:latin typeface="Times New Roman" panose="02020603050405020304" pitchFamily="18" charset="0"/>
                <a:ea typeface="宋体" panose="02010600030101010101" pitchFamily="2" charset="-122"/>
              </a:rPr>
              <a:t>IEEE802.11ac</a:t>
            </a:r>
            <a:r>
              <a:rPr lang="zh-CN" altLang="zh-CN" kern="100" spc="40" dirty="0">
                <a:latin typeface="Times New Roman" panose="02020603050405020304" pitchFamily="18" charset="0"/>
                <a:ea typeface="宋体" panose="02010600030101010101" pitchFamily="2" charset="-122"/>
              </a:rPr>
              <a:t>、</a:t>
            </a:r>
            <a:r>
              <a:rPr lang="en-US" altLang="zh-CN" kern="100" spc="40" dirty="0">
                <a:latin typeface="Times New Roman" panose="02020603050405020304" pitchFamily="18" charset="0"/>
                <a:ea typeface="宋体" panose="02010600030101010101" pitchFamily="2" charset="-122"/>
              </a:rPr>
              <a:t>IEEE802.11ad</a:t>
            </a:r>
            <a:r>
              <a:rPr lang="zh-CN" altLang="zh-CN" kern="100" spc="40" dirty="0">
                <a:latin typeface="Times New Roman" panose="02020603050405020304" pitchFamily="18" charset="0"/>
                <a:ea typeface="宋体" panose="02010600030101010101" pitchFamily="2" charset="-122"/>
              </a:rPr>
              <a:t>等，其工作频率如图</a:t>
            </a:r>
            <a:r>
              <a:rPr lang="en-US" altLang="zh-CN" kern="100" spc="40" dirty="0">
                <a:latin typeface="Times New Roman" panose="02020603050405020304" pitchFamily="18" charset="0"/>
                <a:ea typeface="宋体" panose="02010600030101010101" pitchFamily="2" charset="-122"/>
              </a:rPr>
              <a:t>3-4</a:t>
            </a:r>
            <a:r>
              <a:rPr lang="zh-CN" altLang="zh-CN" kern="100" spc="40" dirty="0">
                <a:latin typeface="Times New Roman" panose="02020603050405020304" pitchFamily="18" charset="0"/>
                <a:ea typeface="宋体" panose="02010600030101010101" pitchFamily="2" charset="-122"/>
              </a:rPr>
              <a:t>所示。一般而言，工作频率越高，数据传输速度越大，但穿墙能力越弱。 </a:t>
            </a:r>
            <a:endParaRPr lang="zh-CN" altLang="zh-CN"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9931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3.3.2 </a:t>
            </a:r>
            <a:r>
              <a:rPr lang="en-US" altLang="zh-CN" sz="2800" dirty="0" err="1"/>
              <a:t>WiFi</a:t>
            </a:r>
            <a:r>
              <a:rPr lang="zh-CN" altLang="zh-CN" sz="2800" dirty="0"/>
              <a:t>技术</a:t>
            </a:r>
            <a:endParaRPr lang="zh-CN" altLang="en-US" sz="2800" dirty="0"/>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10</a:t>
            </a:fld>
            <a:endParaRPr lang="zh-CN" altLang="en-US" dirty="0"/>
          </a:p>
        </p:txBody>
      </p:sp>
      <p:graphicFrame>
        <p:nvGraphicFramePr>
          <p:cNvPr id="3" name="表格 2">
            <a:extLst>
              <a:ext uri="{FF2B5EF4-FFF2-40B4-BE49-F238E27FC236}">
                <a16:creationId xmlns:a16="http://schemas.microsoft.com/office/drawing/2014/main" id="{EC8D742A-2C8E-4490-9BBF-55C7D268DACD}"/>
              </a:ext>
            </a:extLst>
          </p:cNvPr>
          <p:cNvGraphicFramePr>
            <a:graphicFrameLocks noGrp="1"/>
          </p:cNvGraphicFramePr>
          <p:nvPr>
            <p:extLst>
              <p:ext uri="{D42A27DB-BD31-4B8C-83A1-F6EECF244321}">
                <p14:modId xmlns:p14="http://schemas.microsoft.com/office/powerpoint/2010/main" val="3288303215"/>
              </p:ext>
            </p:extLst>
          </p:nvPr>
        </p:nvGraphicFramePr>
        <p:xfrm>
          <a:off x="4276156" y="798729"/>
          <a:ext cx="5850002" cy="5193121"/>
        </p:xfrm>
        <a:graphic>
          <a:graphicData uri="http://schemas.openxmlformats.org/drawingml/2006/table">
            <a:tbl>
              <a:tblPr>
                <a:tableStyleId>{5C22544A-7EE6-4342-B048-85BDC9FD1C3A}</a:tableStyleId>
              </a:tblPr>
              <a:tblGrid>
                <a:gridCol w="728333">
                  <a:extLst>
                    <a:ext uri="{9D8B030D-6E8A-4147-A177-3AD203B41FA5}">
                      <a16:colId xmlns:a16="http://schemas.microsoft.com/office/drawing/2014/main" val="3211845906"/>
                    </a:ext>
                  </a:extLst>
                </a:gridCol>
                <a:gridCol w="586922">
                  <a:extLst>
                    <a:ext uri="{9D8B030D-6E8A-4147-A177-3AD203B41FA5}">
                      <a16:colId xmlns:a16="http://schemas.microsoft.com/office/drawing/2014/main" val="2071441838"/>
                    </a:ext>
                  </a:extLst>
                </a:gridCol>
                <a:gridCol w="588982">
                  <a:extLst>
                    <a:ext uri="{9D8B030D-6E8A-4147-A177-3AD203B41FA5}">
                      <a16:colId xmlns:a16="http://schemas.microsoft.com/office/drawing/2014/main" val="3750436345"/>
                    </a:ext>
                  </a:extLst>
                </a:gridCol>
                <a:gridCol w="834048">
                  <a:extLst>
                    <a:ext uri="{9D8B030D-6E8A-4147-A177-3AD203B41FA5}">
                      <a16:colId xmlns:a16="http://schemas.microsoft.com/office/drawing/2014/main" val="115817330"/>
                    </a:ext>
                  </a:extLst>
                </a:gridCol>
                <a:gridCol w="946627">
                  <a:extLst>
                    <a:ext uri="{9D8B030D-6E8A-4147-A177-3AD203B41FA5}">
                      <a16:colId xmlns:a16="http://schemas.microsoft.com/office/drawing/2014/main" val="4203990783"/>
                    </a:ext>
                  </a:extLst>
                </a:gridCol>
                <a:gridCol w="1143640">
                  <a:extLst>
                    <a:ext uri="{9D8B030D-6E8A-4147-A177-3AD203B41FA5}">
                      <a16:colId xmlns:a16="http://schemas.microsoft.com/office/drawing/2014/main" val="1165591420"/>
                    </a:ext>
                  </a:extLst>
                </a:gridCol>
                <a:gridCol w="1021450">
                  <a:extLst>
                    <a:ext uri="{9D8B030D-6E8A-4147-A177-3AD203B41FA5}">
                      <a16:colId xmlns:a16="http://schemas.microsoft.com/office/drawing/2014/main" val="55309852"/>
                    </a:ext>
                  </a:extLst>
                </a:gridCol>
              </a:tblGrid>
              <a:tr h="620253">
                <a:tc>
                  <a:txBody>
                    <a:bodyPr/>
                    <a:lstStyle/>
                    <a:p>
                      <a:pPr indent="127000" algn="ctr">
                        <a:lnSpc>
                          <a:spcPct val="150000"/>
                        </a:lnSpc>
                        <a:spcAft>
                          <a:spcPts val="0"/>
                        </a:spcAft>
                      </a:pPr>
                      <a:r>
                        <a:rPr lang="zh-CN" sz="1200" kern="100" spc="40" dirty="0">
                          <a:effectLst/>
                        </a:rPr>
                        <a:t>标准版本</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802.11a</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802.11b</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802.11g</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802.11n</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802.11ac</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802.11ad</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199288339"/>
                  </a:ext>
                </a:extLst>
              </a:tr>
              <a:tr h="613781">
                <a:tc>
                  <a:txBody>
                    <a:bodyPr/>
                    <a:lstStyle/>
                    <a:p>
                      <a:pPr indent="127000" algn="ctr">
                        <a:lnSpc>
                          <a:spcPct val="150000"/>
                        </a:lnSpc>
                        <a:spcAft>
                          <a:spcPts val="0"/>
                        </a:spcAft>
                      </a:pPr>
                      <a:r>
                        <a:rPr lang="zh-CN" sz="1200" kern="100" spc="40">
                          <a:effectLst/>
                        </a:rPr>
                        <a:t>发布时间</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1999</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1999</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2003</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2009</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just">
                        <a:lnSpc>
                          <a:spcPct val="150000"/>
                        </a:lnSpc>
                        <a:spcAft>
                          <a:spcPts val="0"/>
                        </a:spcAft>
                      </a:pPr>
                      <a:r>
                        <a:rPr lang="en-US" sz="1200" kern="100" spc="40">
                          <a:effectLst/>
                        </a:rPr>
                        <a:t>     2013</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just">
                        <a:lnSpc>
                          <a:spcPct val="150000"/>
                        </a:lnSpc>
                        <a:spcAft>
                          <a:spcPts val="0"/>
                        </a:spcAft>
                      </a:pPr>
                      <a:r>
                        <a:rPr lang="en-US" sz="1200" kern="100" spc="40">
                          <a:effectLst/>
                        </a:rPr>
                        <a:t>  2013</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838237305"/>
                  </a:ext>
                </a:extLst>
              </a:tr>
              <a:tr h="620253">
                <a:tc>
                  <a:txBody>
                    <a:bodyPr/>
                    <a:lstStyle/>
                    <a:p>
                      <a:pPr indent="127000" algn="ctr">
                        <a:lnSpc>
                          <a:spcPct val="150000"/>
                        </a:lnSpc>
                        <a:spcAft>
                          <a:spcPts val="0"/>
                        </a:spcAft>
                      </a:pPr>
                      <a:r>
                        <a:rPr lang="zh-CN" sz="1200" kern="100" spc="40">
                          <a:effectLst/>
                        </a:rPr>
                        <a:t>工作频段</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5GHz</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2.4GHz</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2.4GHz</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2.4</a:t>
                      </a:r>
                      <a:r>
                        <a:rPr lang="zh-CN" sz="1200" kern="100" spc="40" dirty="0">
                          <a:effectLst/>
                        </a:rPr>
                        <a:t>、</a:t>
                      </a:r>
                      <a:r>
                        <a:rPr lang="en-US" sz="1200" kern="100" spc="40" dirty="0">
                          <a:effectLst/>
                        </a:rPr>
                        <a:t>5GHz</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5GHz</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2.4/5G/60G</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643361886"/>
                  </a:ext>
                </a:extLst>
              </a:tr>
              <a:tr h="620253">
                <a:tc>
                  <a:txBody>
                    <a:bodyPr/>
                    <a:lstStyle/>
                    <a:p>
                      <a:pPr indent="127000" algn="ctr">
                        <a:lnSpc>
                          <a:spcPct val="150000"/>
                        </a:lnSpc>
                        <a:spcAft>
                          <a:spcPts val="0"/>
                        </a:spcAft>
                      </a:pPr>
                      <a:r>
                        <a:rPr lang="zh-CN" sz="1200" kern="100" spc="40">
                          <a:effectLst/>
                        </a:rPr>
                        <a:t>传输速率</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54Mbps</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11Mbps</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54Mbps</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600Mbps</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433Mbps/</a:t>
                      </a:r>
                      <a:endParaRPr lang="zh-CN" sz="2000" kern="100">
                        <a:effectLst/>
                      </a:endParaRPr>
                    </a:p>
                    <a:p>
                      <a:pPr indent="127000" algn="ctr">
                        <a:lnSpc>
                          <a:spcPct val="150000"/>
                        </a:lnSpc>
                        <a:spcAft>
                          <a:spcPts val="0"/>
                        </a:spcAft>
                      </a:pPr>
                      <a:r>
                        <a:rPr lang="en-US" sz="1200" kern="100" spc="40">
                          <a:effectLst/>
                        </a:rPr>
                        <a:t>867Mbps</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4.6G-7G</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76639858"/>
                  </a:ext>
                </a:extLst>
              </a:tr>
              <a:tr h="620253">
                <a:tc>
                  <a:txBody>
                    <a:bodyPr/>
                    <a:lstStyle/>
                    <a:p>
                      <a:pPr indent="127000" algn="ctr">
                        <a:lnSpc>
                          <a:spcPct val="150000"/>
                        </a:lnSpc>
                        <a:spcAft>
                          <a:spcPts val="0"/>
                        </a:spcAft>
                      </a:pPr>
                      <a:r>
                        <a:rPr lang="zh-CN" sz="1200" kern="100" spc="40" dirty="0">
                          <a:effectLst/>
                        </a:rPr>
                        <a:t>编码类型</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OFDM</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DSSS</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OFDM</a:t>
                      </a:r>
                      <a:r>
                        <a:rPr lang="zh-CN" sz="1200" kern="100" spc="40" dirty="0">
                          <a:effectLst/>
                        </a:rPr>
                        <a:t>、</a:t>
                      </a:r>
                      <a:r>
                        <a:rPr lang="en-US" sz="1200" kern="100" spc="40" dirty="0">
                          <a:effectLst/>
                        </a:rPr>
                        <a:t>DSSS</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MIMO-OFDM</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MIMO-OFDM</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OFDM+</a:t>
                      </a:r>
                      <a:r>
                        <a:rPr lang="zh-CN" sz="1200" kern="100" spc="40">
                          <a:effectLst/>
                        </a:rPr>
                        <a:t>单载波调制</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58678070"/>
                  </a:ext>
                </a:extLst>
              </a:tr>
              <a:tr h="620253">
                <a:tc>
                  <a:txBody>
                    <a:bodyPr/>
                    <a:lstStyle/>
                    <a:p>
                      <a:pPr indent="127000" algn="ctr">
                        <a:lnSpc>
                          <a:spcPct val="150000"/>
                        </a:lnSpc>
                        <a:spcAft>
                          <a:spcPts val="0"/>
                        </a:spcAft>
                      </a:pPr>
                      <a:r>
                        <a:rPr lang="zh-CN" sz="1200" kern="100" spc="40">
                          <a:effectLst/>
                        </a:rPr>
                        <a:t>信道宽度</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20MHz</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22MHz</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20MHz</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20/40MHz</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20/40/80/160MHz</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564938019"/>
                  </a:ext>
                </a:extLst>
              </a:tr>
              <a:tr h="613781">
                <a:tc>
                  <a:txBody>
                    <a:bodyPr/>
                    <a:lstStyle/>
                    <a:p>
                      <a:pPr indent="127000" algn="ctr">
                        <a:lnSpc>
                          <a:spcPct val="150000"/>
                        </a:lnSpc>
                        <a:spcAft>
                          <a:spcPts val="0"/>
                        </a:spcAft>
                      </a:pPr>
                      <a:r>
                        <a:rPr lang="zh-CN" sz="1200" kern="100" spc="40">
                          <a:effectLst/>
                        </a:rPr>
                        <a:t>天线数目</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1x1</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1x1</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1x1</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4x4</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8x8</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10 x10</a:t>
                      </a:r>
                      <a:endParaRPr lang="zh-CN" sz="20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64359219"/>
                  </a:ext>
                </a:extLst>
              </a:tr>
              <a:tr h="864294">
                <a:tc>
                  <a:txBody>
                    <a:bodyPr/>
                    <a:lstStyle/>
                    <a:p>
                      <a:pPr indent="127000" algn="ctr">
                        <a:lnSpc>
                          <a:spcPct val="150000"/>
                        </a:lnSpc>
                        <a:spcAft>
                          <a:spcPts val="0"/>
                        </a:spcAft>
                      </a:pPr>
                      <a:r>
                        <a:rPr lang="zh-CN" sz="1200" kern="100" spc="40">
                          <a:effectLst/>
                        </a:rPr>
                        <a:t>覆盖距离（室内）</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30m</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30m</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30m</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a:effectLst/>
                        </a:rPr>
                        <a:t>70m</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spc="40" dirty="0">
                          <a:effectLst/>
                        </a:rPr>
                        <a:t>30m</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just">
                        <a:lnSpc>
                          <a:spcPct val="150000"/>
                        </a:lnSpc>
                        <a:spcAft>
                          <a:spcPts val="0"/>
                        </a:spcAft>
                      </a:pPr>
                      <a:r>
                        <a:rPr lang="en-US" sz="1200" kern="100" spc="40" dirty="0">
                          <a:effectLst/>
                        </a:rPr>
                        <a:t>     &lt;5m</a:t>
                      </a:r>
                      <a:endParaRPr lang="zh-CN" sz="20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435490048"/>
                  </a:ext>
                </a:extLst>
              </a:tr>
            </a:tbl>
          </a:graphicData>
        </a:graphic>
      </p:graphicFrame>
      <p:sp>
        <p:nvSpPr>
          <p:cNvPr id="5" name="矩形 4">
            <a:extLst>
              <a:ext uri="{FF2B5EF4-FFF2-40B4-BE49-F238E27FC236}">
                <a16:creationId xmlns:a16="http://schemas.microsoft.com/office/drawing/2014/main" id="{F63D8A9D-EFC5-4B52-887D-62642114B461}"/>
              </a:ext>
            </a:extLst>
          </p:cNvPr>
          <p:cNvSpPr/>
          <p:nvPr/>
        </p:nvSpPr>
        <p:spPr>
          <a:xfrm>
            <a:off x="5986978" y="6139674"/>
            <a:ext cx="2428357" cy="400110"/>
          </a:xfrm>
          <a:prstGeom prst="rect">
            <a:avLst/>
          </a:prstGeom>
        </p:spPr>
        <p:txBody>
          <a:bodyPr wrap="none">
            <a:spAutoFit/>
          </a:bodyPr>
          <a:lstStyle/>
          <a:p>
            <a:r>
              <a:rPr lang="en-US" altLang="zh-CN" kern="100" dirty="0" err="1">
                <a:latin typeface="Times New Roman" panose="02020603050405020304" pitchFamily="18" charset="0"/>
                <a:ea typeface="宋体" panose="02010600030101010101" pitchFamily="2" charset="-122"/>
              </a:rPr>
              <a:t>Wifi</a:t>
            </a:r>
            <a:r>
              <a:rPr lang="en-US" altLang="zh-CN" kern="100" dirty="0">
                <a:latin typeface="Times New Roman" panose="02020603050405020304" pitchFamily="18" charset="0"/>
                <a:ea typeface="宋体" panose="02010600030101010101" pitchFamily="2" charset="-122"/>
              </a:rPr>
              <a:t> 802.11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系列参数</a:t>
            </a:r>
            <a:endParaRPr lang="zh-CN" altLang="en-US" dirty="0"/>
          </a:p>
        </p:txBody>
      </p:sp>
      <p:sp>
        <p:nvSpPr>
          <p:cNvPr id="8" name="矩形 7">
            <a:extLst>
              <a:ext uri="{FF2B5EF4-FFF2-40B4-BE49-F238E27FC236}">
                <a16:creationId xmlns:a16="http://schemas.microsoft.com/office/drawing/2014/main" id="{69035119-F688-47A5-A48E-4A909F0F76A1}"/>
              </a:ext>
            </a:extLst>
          </p:cNvPr>
          <p:cNvSpPr/>
          <p:nvPr/>
        </p:nvSpPr>
        <p:spPr>
          <a:xfrm>
            <a:off x="498104" y="1575225"/>
            <a:ext cx="3330200" cy="4247317"/>
          </a:xfrm>
          <a:prstGeom prst="rect">
            <a:avLst/>
          </a:prstGeom>
        </p:spPr>
        <p:txBody>
          <a:bodyPr wrap="square">
            <a:spAutoFit/>
          </a:bodyPr>
          <a:lstStyle/>
          <a:p>
            <a:pPr indent="304800" algn="just">
              <a:lnSpc>
                <a:spcPct val="150000"/>
              </a:lnSpc>
              <a:spcAft>
                <a:spcPts val="0"/>
              </a:spcAft>
            </a:pPr>
            <a:r>
              <a:rPr lang="en-US" altLang="zh-CN" kern="100" dirty="0" err="1">
                <a:latin typeface="Times New Roman" panose="02020603050405020304" pitchFamily="18" charset="0"/>
                <a:ea typeface="宋体" panose="02010600030101010101" pitchFamily="2" charset="-122"/>
              </a:rPr>
              <a:t>WiFi</a:t>
            </a:r>
            <a:r>
              <a:rPr lang="zh-CN" altLang="zh-CN" kern="100" dirty="0">
                <a:latin typeface="Times New Roman" panose="02020603050405020304" pitchFamily="18" charset="0"/>
                <a:ea typeface="宋体" panose="02010600030101010101" pitchFamily="2" charset="-122"/>
              </a:rPr>
              <a:t>在智能家居应用中的联网方式，目前主要采用集中式的方式。在这种组网方式中，智能路由器担当了网关的功能，所有嵌入</a:t>
            </a:r>
            <a:r>
              <a:rPr lang="en-US" altLang="zh-CN" kern="100" dirty="0" err="1">
                <a:latin typeface="Times New Roman" panose="02020603050405020304" pitchFamily="18" charset="0"/>
                <a:ea typeface="宋体" panose="02010600030101010101" pitchFamily="2" charset="-122"/>
              </a:rPr>
              <a:t>WiFi</a:t>
            </a:r>
            <a:r>
              <a:rPr lang="zh-CN" altLang="zh-CN" kern="100" dirty="0">
                <a:latin typeface="Times New Roman" panose="02020603050405020304" pitchFamily="18" charset="0"/>
                <a:ea typeface="宋体" panose="02010600030101010101" pitchFamily="2" charset="-122"/>
              </a:rPr>
              <a:t>模块的智能家居设备，都连接到智能路由器中。智能路由器能够连接互联网，从而可以通过路由器连接到外网中。</a:t>
            </a:r>
          </a:p>
        </p:txBody>
      </p:sp>
    </p:spTree>
    <p:extLst>
      <p:ext uri="{BB962C8B-B14F-4D97-AF65-F5344CB8AC3E}">
        <p14:creationId xmlns:p14="http://schemas.microsoft.com/office/powerpoint/2010/main" val="275940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3.3.3 ZigBee</a:t>
            </a:r>
            <a:r>
              <a:rPr lang="zh-CN" altLang="zh-CN" dirty="0"/>
              <a:t>技术</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11</a:t>
            </a:fld>
            <a:endParaRPr lang="zh-CN" altLang="en-US" dirty="0"/>
          </a:p>
        </p:txBody>
      </p:sp>
      <p:graphicFrame>
        <p:nvGraphicFramePr>
          <p:cNvPr id="3" name="表格 2">
            <a:extLst>
              <a:ext uri="{FF2B5EF4-FFF2-40B4-BE49-F238E27FC236}">
                <a16:creationId xmlns:a16="http://schemas.microsoft.com/office/drawing/2014/main" id="{3C1EC94E-DD9A-41EC-AB9D-50AA251A5322}"/>
              </a:ext>
            </a:extLst>
          </p:cNvPr>
          <p:cNvGraphicFramePr>
            <a:graphicFrameLocks noGrp="1"/>
          </p:cNvGraphicFramePr>
          <p:nvPr>
            <p:extLst>
              <p:ext uri="{D42A27DB-BD31-4B8C-83A1-F6EECF244321}">
                <p14:modId xmlns:p14="http://schemas.microsoft.com/office/powerpoint/2010/main" val="4129155177"/>
              </p:ext>
            </p:extLst>
          </p:nvPr>
        </p:nvGraphicFramePr>
        <p:xfrm>
          <a:off x="4860615" y="900150"/>
          <a:ext cx="5670630" cy="5361508"/>
        </p:xfrm>
        <a:graphic>
          <a:graphicData uri="http://schemas.openxmlformats.org/drawingml/2006/table">
            <a:tbl>
              <a:tblPr>
                <a:tableStyleId>{5C22544A-7EE6-4342-B048-85BDC9FD1C3A}</a:tableStyleId>
              </a:tblPr>
              <a:tblGrid>
                <a:gridCol w="1307531">
                  <a:extLst>
                    <a:ext uri="{9D8B030D-6E8A-4147-A177-3AD203B41FA5}">
                      <a16:colId xmlns:a16="http://schemas.microsoft.com/office/drawing/2014/main" val="71898217"/>
                    </a:ext>
                  </a:extLst>
                </a:gridCol>
                <a:gridCol w="795832">
                  <a:extLst>
                    <a:ext uri="{9D8B030D-6E8A-4147-A177-3AD203B41FA5}">
                      <a16:colId xmlns:a16="http://schemas.microsoft.com/office/drawing/2014/main" val="1085061396"/>
                    </a:ext>
                  </a:extLst>
                </a:gridCol>
                <a:gridCol w="1071311">
                  <a:extLst>
                    <a:ext uri="{9D8B030D-6E8A-4147-A177-3AD203B41FA5}">
                      <a16:colId xmlns:a16="http://schemas.microsoft.com/office/drawing/2014/main" val="1037660299"/>
                    </a:ext>
                  </a:extLst>
                </a:gridCol>
                <a:gridCol w="1071311">
                  <a:extLst>
                    <a:ext uri="{9D8B030D-6E8A-4147-A177-3AD203B41FA5}">
                      <a16:colId xmlns:a16="http://schemas.microsoft.com/office/drawing/2014/main" val="1762398173"/>
                    </a:ext>
                  </a:extLst>
                </a:gridCol>
                <a:gridCol w="1424645">
                  <a:extLst>
                    <a:ext uri="{9D8B030D-6E8A-4147-A177-3AD203B41FA5}">
                      <a16:colId xmlns:a16="http://schemas.microsoft.com/office/drawing/2014/main" val="2034076366"/>
                    </a:ext>
                  </a:extLst>
                </a:gridCol>
              </a:tblGrid>
              <a:tr h="994262">
                <a:tc>
                  <a:txBody>
                    <a:bodyPr/>
                    <a:lstStyle/>
                    <a:p>
                      <a:pPr indent="165100" algn="ctr">
                        <a:lnSpc>
                          <a:spcPct val="150000"/>
                        </a:lnSpc>
                        <a:spcAft>
                          <a:spcPts val="0"/>
                        </a:spcAft>
                      </a:pPr>
                      <a:r>
                        <a:rPr lang="zh-CN" sz="1200" kern="100" dirty="0">
                          <a:effectLst/>
                        </a:rPr>
                        <a:t>版本名称</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Zigbee04 2004 ZiZigbee04</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Zigbee06</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Zigbee07</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Zigbee07</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294134869"/>
                  </a:ext>
                </a:extLst>
              </a:tr>
              <a:tr h="248653">
                <a:tc>
                  <a:txBody>
                    <a:bodyPr/>
                    <a:lstStyle/>
                    <a:p>
                      <a:pPr indent="165100" algn="ctr">
                        <a:lnSpc>
                          <a:spcPct val="150000"/>
                        </a:lnSpc>
                        <a:spcAft>
                          <a:spcPts val="0"/>
                        </a:spcAft>
                      </a:pPr>
                      <a:r>
                        <a:rPr lang="zh-CN" sz="1200" kern="100" dirty="0">
                          <a:effectLst/>
                        </a:rPr>
                        <a:t>发布时间</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2004.12</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2006.12</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2007.10</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2007.10</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10889767"/>
                  </a:ext>
                </a:extLst>
              </a:tr>
              <a:tr h="248653">
                <a:tc>
                  <a:txBody>
                    <a:bodyPr/>
                    <a:lstStyle/>
                    <a:p>
                      <a:pPr indent="165100" algn="ctr">
                        <a:lnSpc>
                          <a:spcPct val="150000"/>
                        </a:lnSpc>
                        <a:spcAft>
                          <a:spcPts val="0"/>
                        </a:spcAft>
                      </a:pPr>
                      <a:r>
                        <a:rPr lang="zh-CN" sz="1200" kern="100">
                          <a:effectLst/>
                        </a:rPr>
                        <a:t>指令集</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ctr">
                        <a:lnSpc>
                          <a:spcPct val="150000"/>
                        </a:lnSpc>
                        <a:spcAft>
                          <a:spcPts val="0"/>
                        </a:spcAft>
                      </a:pPr>
                      <a:r>
                        <a:rPr lang="zh-CN" sz="1200" kern="100" dirty="0">
                          <a:effectLst/>
                        </a:rPr>
                        <a:t>无</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无</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Zigbee</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Zigbee Pro</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966652581"/>
                  </a:ext>
                </a:extLst>
              </a:tr>
              <a:tr h="248653">
                <a:tc>
                  <a:txBody>
                    <a:bodyPr/>
                    <a:lstStyle/>
                    <a:p>
                      <a:pPr indent="127000" algn="ctr">
                        <a:lnSpc>
                          <a:spcPct val="150000"/>
                        </a:lnSpc>
                        <a:spcAft>
                          <a:spcPts val="0"/>
                        </a:spcAft>
                      </a:pPr>
                      <a:r>
                        <a:rPr lang="zh-CN" sz="1200" kern="100">
                          <a:effectLst/>
                        </a:rPr>
                        <a:t>无线射频标准</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08585" algn="ctr">
                        <a:lnSpc>
                          <a:spcPct val="150000"/>
                        </a:lnSpc>
                        <a:spcAft>
                          <a:spcPts val="0"/>
                        </a:spcAft>
                      </a:pPr>
                      <a:r>
                        <a:rPr lang="en-US" sz="1200" kern="100" dirty="0">
                          <a:effectLst/>
                        </a:rPr>
                        <a:t>802.15.4</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802.15.4</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802.15.4</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802.15.4</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317393199"/>
                  </a:ext>
                </a:extLst>
              </a:tr>
              <a:tr h="248653">
                <a:tc>
                  <a:txBody>
                    <a:bodyPr/>
                    <a:lstStyle/>
                    <a:p>
                      <a:pPr indent="109220" algn="ctr">
                        <a:lnSpc>
                          <a:spcPct val="150000"/>
                        </a:lnSpc>
                        <a:spcAft>
                          <a:spcPts val="0"/>
                        </a:spcAft>
                      </a:pPr>
                      <a:r>
                        <a:rPr lang="zh-CN" sz="1200" kern="100">
                          <a:effectLst/>
                        </a:rPr>
                        <a:t>地址分配</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ctr">
                        <a:lnSpc>
                          <a:spcPct val="150000"/>
                        </a:lnSpc>
                        <a:spcAft>
                          <a:spcPts val="0"/>
                        </a:spcAft>
                      </a:pPr>
                      <a:r>
                        <a:rPr lang="zh-CN" sz="1200" kern="100">
                          <a:effectLst/>
                        </a:rPr>
                        <a:t>无</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dirty="0">
                          <a:effectLst/>
                        </a:rPr>
                        <a:t>CSKIP</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CSKIP</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随机</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81760007"/>
                  </a:ext>
                </a:extLst>
              </a:tr>
              <a:tr h="248653">
                <a:tc>
                  <a:txBody>
                    <a:bodyPr/>
                    <a:lstStyle/>
                    <a:p>
                      <a:pPr indent="287020" algn="just">
                        <a:lnSpc>
                          <a:spcPct val="150000"/>
                        </a:lnSpc>
                        <a:spcAft>
                          <a:spcPts val="0"/>
                        </a:spcAft>
                      </a:pPr>
                      <a:r>
                        <a:rPr lang="zh-CN" sz="1200" kern="100">
                          <a:effectLst/>
                        </a:rPr>
                        <a:t>网络拓扑</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ctr">
                        <a:lnSpc>
                          <a:spcPct val="150000"/>
                        </a:lnSpc>
                        <a:spcAft>
                          <a:spcPts val="0"/>
                        </a:spcAft>
                      </a:pPr>
                      <a:r>
                        <a:rPr lang="zh-CN" sz="1200" kern="100">
                          <a:effectLst/>
                        </a:rPr>
                        <a:t>星状</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树状、网状</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树状、网状</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网状</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3412"/>
                  </a:ext>
                </a:extLst>
              </a:tr>
              <a:tr h="248653">
                <a:tc>
                  <a:txBody>
                    <a:bodyPr/>
                    <a:lstStyle/>
                    <a:p>
                      <a:pPr indent="229235" algn="ctr">
                        <a:lnSpc>
                          <a:spcPct val="150000"/>
                        </a:lnSpc>
                        <a:spcAft>
                          <a:spcPts val="0"/>
                        </a:spcAft>
                      </a:pPr>
                      <a:r>
                        <a:rPr lang="zh-CN" sz="1200" kern="100" dirty="0">
                          <a:effectLst/>
                        </a:rPr>
                        <a:t>大网络</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不支持</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不支持</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不支持</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支持</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663982628"/>
                  </a:ext>
                </a:extLst>
              </a:tr>
              <a:tr h="497131">
                <a:tc>
                  <a:txBody>
                    <a:bodyPr/>
                    <a:lstStyle/>
                    <a:p>
                      <a:pPr indent="109220" algn="ctr">
                        <a:lnSpc>
                          <a:spcPct val="150000"/>
                        </a:lnSpc>
                        <a:spcAft>
                          <a:spcPts val="0"/>
                        </a:spcAft>
                      </a:pPr>
                      <a:r>
                        <a:rPr lang="zh-CN" sz="1200" kern="100">
                          <a:effectLst/>
                        </a:rPr>
                        <a:t>自动跳频</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是，</a:t>
                      </a:r>
                      <a:r>
                        <a:rPr lang="en-US" sz="1200" kern="100">
                          <a:effectLst/>
                        </a:rPr>
                        <a:t>3</a:t>
                      </a:r>
                      <a:r>
                        <a:rPr lang="zh-CN" sz="1200" kern="100">
                          <a:effectLst/>
                        </a:rPr>
                        <a:t>信道</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否</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否</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是</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305728769"/>
                  </a:ext>
                </a:extLst>
              </a:tr>
              <a:tr h="248653">
                <a:tc>
                  <a:txBody>
                    <a:bodyPr/>
                    <a:lstStyle/>
                    <a:p>
                      <a:pPr indent="127000" algn="ctr">
                        <a:lnSpc>
                          <a:spcPct val="150000"/>
                        </a:lnSpc>
                        <a:spcAft>
                          <a:spcPts val="0"/>
                        </a:spcAft>
                      </a:pPr>
                      <a:r>
                        <a:rPr lang="en-US" sz="1200" kern="100">
                          <a:effectLst/>
                        </a:rPr>
                        <a:t>PANID</a:t>
                      </a:r>
                      <a:r>
                        <a:rPr lang="zh-CN" sz="1200" kern="100">
                          <a:effectLst/>
                        </a:rPr>
                        <a:t>冲突决策</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ctr">
                        <a:lnSpc>
                          <a:spcPct val="150000"/>
                        </a:lnSpc>
                        <a:spcAft>
                          <a:spcPts val="0"/>
                        </a:spcAft>
                      </a:pPr>
                      <a:r>
                        <a:rPr lang="zh-CN" sz="1200" kern="100">
                          <a:effectLst/>
                        </a:rPr>
                        <a:t>支持</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否</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可选</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支持</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271399773"/>
                  </a:ext>
                </a:extLst>
              </a:tr>
              <a:tr h="248653">
                <a:tc>
                  <a:txBody>
                    <a:bodyPr/>
                    <a:lstStyle/>
                    <a:p>
                      <a:pPr indent="229235" algn="ctr">
                        <a:lnSpc>
                          <a:spcPct val="150000"/>
                        </a:lnSpc>
                        <a:spcAft>
                          <a:spcPts val="0"/>
                        </a:spcAft>
                      </a:pPr>
                      <a:r>
                        <a:rPr lang="zh-CN" sz="1200" kern="100">
                          <a:effectLst/>
                        </a:rPr>
                        <a:t>数据分割</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ctr">
                        <a:lnSpc>
                          <a:spcPct val="150000"/>
                        </a:lnSpc>
                        <a:spcAft>
                          <a:spcPts val="0"/>
                        </a:spcAft>
                      </a:pPr>
                      <a:r>
                        <a:rPr lang="zh-CN" sz="1200" kern="100">
                          <a:effectLst/>
                        </a:rPr>
                        <a:t>支持</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否</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可选</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可选</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619218059"/>
                  </a:ext>
                </a:extLst>
              </a:tr>
              <a:tr h="248653">
                <a:tc>
                  <a:txBody>
                    <a:bodyPr/>
                    <a:lstStyle/>
                    <a:p>
                      <a:pPr indent="109220" algn="ctr">
                        <a:lnSpc>
                          <a:spcPct val="150000"/>
                        </a:lnSpc>
                        <a:spcAft>
                          <a:spcPts val="0"/>
                        </a:spcAft>
                      </a:pPr>
                      <a:r>
                        <a:rPr lang="zh-CN" sz="1200" kern="100">
                          <a:effectLst/>
                        </a:rPr>
                        <a:t>多对一路由</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ctr">
                        <a:lnSpc>
                          <a:spcPct val="150000"/>
                        </a:lnSpc>
                        <a:spcAft>
                          <a:spcPts val="0"/>
                        </a:spcAft>
                      </a:pPr>
                      <a:r>
                        <a:rPr lang="zh-CN" sz="1200" kern="100">
                          <a:effectLst/>
                        </a:rPr>
                        <a:t>否</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否</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否</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支持</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812600366"/>
                  </a:ext>
                </a:extLst>
              </a:tr>
              <a:tr h="497131">
                <a:tc>
                  <a:txBody>
                    <a:bodyPr/>
                    <a:lstStyle/>
                    <a:p>
                      <a:pPr indent="229235" algn="ctr">
                        <a:lnSpc>
                          <a:spcPct val="150000"/>
                        </a:lnSpc>
                        <a:spcAft>
                          <a:spcPts val="0"/>
                        </a:spcAft>
                      </a:pPr>
                      <a:r>
                        <a:rPr lang="zh-CN" sz="1200" kern="100">
                          <a:effectLst/>
                        </a:rPr>
                        <a:t>高安全</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ctr">
                        <a:lnSpc>
                          <a:spcPct val="150000"/>
                        </a:lnSpc>
                        <a:spcAft>
                          <a:spcPts val="0"/>
                        </a:spcAft>
                      </a:pPr>
                      <a:r>
                        <a:rPr lang="zh-CN" sz="1200" kern="100">
                          <a:effectLst/>
                        </a:rPr>
                        <a:t>支持</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支持，</a:t>
                      </a:r>
                      <a:r>
                        <a:rPr lang="en-US" sz="1200" kern="100">
                          <a:effectLst/>
                        </a:rPr>
                        <a:t>1</a:t>
                      </a:r>
                      <a:r>
                        <a:rPr lang="zh-CN" sz="1200" kern="100">
                          <a:effectLst/>
                        </a:rPr>
                        <a:t>密钥</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支持，</a:t>
                      </a:r>
                      <a:r>
                        <a:rPr lang="en-US" sz="1200" kern="100">
                          <a:effectLst/>
                        </a:rPr>
                        <a:t>1</a:t>
                      </a:r>
                      <a:r>
                        <a:rPr lang="zh-CN" sz="1200" kern="100">
                          <a:effectLst/>
                        </a:rPr>
                        <a:t>密钥</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支持，多密钥</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625218243"/>
                  </a:ext>
                </a:extLst>
              </a:tr>
              <a:tr h="497131">
                <a:tc>
                  <a:txBody>
                    <a:bodyPr/>
                    <a:lstStyle/>
                    <a:p>
                      <a:pPr indent="127000" algn="ctr">
                        <a:lnSpc>
                          <a:spcPct val="150000"/>
                        </a:lnSpc>
                        <a:spcAft>
                          <a:spcPts val="0"/>
                        </a:spcAft>
                      </a:pPr>
                      <a:r>
                        <a:rPr lang="zh-CN" sz="1200" kern="100">
                          <a:effectLst/>
                        </a:rPr>
                        <a:t>支持节点数目</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少量节点</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300</a:t>
                      </a:r>
                      <a:r>
                        <a:rPr lang="zh-CN" sz="1200" kern="100">
                          <a:effectLst/>
                        </a:rPr>
                        <a:t>个以下</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a:effectLst/>
                        </a:rPr>
                        <a:t>300</a:t>
                      </a:r>
                      <a:r>
                        <a:rPr lang="zh-CN" sz="1200" kern="100">
                          <a:effectLst/>
                        </a:rPr>
                        <a:t>个以下</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200" kern="100" dirty="0">
                          <a:effectLst/>
                        </a:rPr>
                        <a:t>1000</a:t>
                      </a:r>
                      <a:r>
                        <a:rPr lang="zh-CN" sz="1200" kern="100" dirty="0">
                          <a:effectLst/>
                        </a:rPr>
                        <a:t>个以上</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351281336"/>
                  </a:ext>
                </a:extLst>
              </a:tr>
              <a:tr h="497131">
                <a:tc>
                  <a:txBody>
                    <a:bodyPr/>
                    <a:lstStyle/>
                    <a:p>
                      <a:pPr indent="107950" algn="ctr">
                        <a:lnSpc>
                          <a:spcPct val="150000"/>
                        </a:lnSpc>
                        <a:spcAft>
                          <a:spcPts val="0"/>
                        </a:spcAft>
                      </a:pPr>
                      <a:r>
                        <a:rPr lang="zh-CN" sz="1200" kern="100">
                          <a:effectLst/>
                        </a:rPr>
                        <a:t>应用领域</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消费电子</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a:effectLst/>
                        </a:rPr>
                        <a:t>智能家居</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a:effectLst/>
                        </a:rPr>
                        <a:t>智能住宅</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200" kern="100" dirty="0">
                          <a:effectLst/>
                        </a:rPr>
                        <a:t>智能家居、商业</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674642175"/>
                  </a:ext>
                </a:extLst>
              </a:tr>
            </a:tbl>
          </a:graphicData>
        </a:graphic>
      </p:graphicFrame>
      <p:sp>
        <p:nvSpPr>
          <p:cNvPr id="6" name="矩形 5">
            <a:extLst>
              <a:ext uri="{FF2B5EF4-FFF2-40B4-BE49-F238E27FC236}">
                <a16:creationId xmlns:a16="http://schemas.microsoft.com/office/drawing/2014/main" id="{B04DF5A3-CF5E-48C7-BC07-303A77E9F062}"/>
              </a:ext>
            </a:extLst>
          </p:cNvPr>
          <p:cNvSpPr/>
          <p:nvPr/>
        </p:nvSpPr>
        <p:spPr>
          <a:xfrm>
            <a:off x="90085" y="1031048"/>
            <a:ext cx="4680520" cy="5632311"/>
          </a:xfrm>
          <a:prstGeom prst="rect">
            <a:avLst/>
          </a:prstGeom>
        </p:spPr>
        <p:txBody>
          <a:bodyPr wrap="square">
            <a:spAutoFit/>
          </a:bodyPr>
          <a:lstStyle/>
          <a:p>
            <a:pPr marL="152400" indent="304800" algn="just">
              <a:lnSpc>
                <a:spcPct val="150000"/>
              </a:lnSpc>
              <a:spcAft>
                <a:spcPts val="0"/>
              </a:spcAft>
            </a:pPr>
            <a:r>
              <a:rPr lang="en-US" altLang="zh-CN" kern="100" dirty="0">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（又称紫蜂）技术是一种基于</a:t>
            </a:r>
            <a:r>
              <a:rPr lang="en-US" altLang="zh-CN" kern="100" dirty="0">
                <a:latin typeface="Times New Roman" panose="02020603050405020304" pitchFamily="18" charset="0"/>
                <a:ea typeface="宋体" panose="02010600030101010101" pitchFamily="2" charset="-122"/>
              </a:rPr>
              <a:t>IEEE802.15.4</a:t>
            </a:r>
            <a:r>
              <a:rPr lang="zh-CN" altLang="zh-CN" kern="100" dirty="0">
                <a:latin typeface="Times New Roman" panose="02020603050405020304" pitchFamily="18" charset="0"/>
                <a:ea typeface="宋体" panose="02010600030101010101" pitchFamily="2" charset="-122"/>
              </a:rPr>
              <a:t>的通信协议的短距离无线通信技术，其中</a:t>
            </a:r>
            <a:r>
              <a:rPr lang="en-US" altLang="zh-CN" kern="100" dirty="0">
                <a:latin typeface="Times New Roman" panose="02020603050405020304" pitchFamily="18" charset="0"/>
                <a:ea typeface="宋体" panose="02010600030101010101" pitchFamily="2" charset="-122"/>
              </a:rPr>
              <a:t>IEEE802.15.4</a:t>
            </a:r>
            <a:r>
              <a:rPr lang="zh-CN" altLang="zh-CN" kern="100" dirty="0">
                <a:latin typeface="Times New Roman" panose="02020603050405020304" pitchFamily="18" charset="0"/>
                <a:ea typeface="宋体" panose="02010600030101010101" pitchFamily="2" charset="-122"/>
              </a:rPr>
              <a:t>处理低级</a:t>
            </a:r>
            <a:r>
              <a:rPr lang="en-US" altLang="zh-CN" kern="100" dirty="0">
                <a:latin typeface="Times New Roman" panose="02020603050405020304" pitchFamily="18" charset="0"/>
                <a:ea typeface="宋体" panose="02010600030101010101" pitchFamily="2" charset="-122"/>
              </a:rPr>
              <a:t>MAC</a:t>
            </a:r>
            <a:r>
              <a:rPr lang="zh-CN" altLang="zh-CN" kern="100" dirty="0">
                <a:latin typeface="Times New Roman" panose="02020603050405020304" pitchFamily="18" charset="0"/>
                <a:ea typeface="宋体" panose="02010600030101010101" pitchFamily="2" charset="-122"/>
              </a:rPr>
              <a:t>层和物理层协议，而</a:t>
            </a:r>
            <a:r>
              <a:rPr lang="en-US" altLang="zh-CN" kern="100" dirty="0" err="1">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协议对网络层和</a:t>
            </a:r>
            <a:r>
              <a:rPr lang="en-US" altLang="zh-CN" kern="100" dirty="0">
                <a:latin typeface="Times New Roman" panose="02020603050405020304" pitchFamily="18" charset="0"/>
                <a:ea typeface="宋体" panose="02010600030101010101" pitchFamily="2" charset="-122"/>
              </a:rPr>
              <a:t>API</a:t>
            </a:r>
            <a:r>
              <a:rPr lang="zh-CN" altLang="zh-CN" kern="100" dirty="0">
                <a:latin typeface="Times New Roman" panose="02020603050405020304" pitchFamily="18" charset="0"/>
                <a:ea typeface="宋体" panose="02010600030101010101" pitchFamily="2" charset="-122"/>
              </a:rPr>
              <a:t>进行了标准化。</a:t>
            </a:r>
            <a:r>
              <a:rPr lang="en-US" altLang="zh-CN" kern="100" dirty="0">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技术旨在建立一种低速率、低功耗的个域网（</a:t>
            </a:r>
            <a:r>
              <a:rPr lang="en-US" altLang="zh-CN" kern="100" dirty="0">
                <a:latin typeface="Times New Roman" panose="02020603050405020304" pitchFamily="18" charset="0"/>
                <a:ea typeface="宋体" panose="02010600030101010101" pitchFamily="2" charset="-122"/>
              </a:rPr>
              <a:t>LRWPAN</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Low Rate Wireless Personal Area Network</a:t>
            </a:r>
            <a:r>
              <a:rPr lang="zh-CN" altLang="zh-CN" kern="100" dirty="0">
                <a:latin typeface="Times New Roman" panose="02020603050405020304" pitchFamily="18" charset="0"/>
                <a:ea typeface="宋体" panose="02010600030101010101" pitchFamily="2" charset="-122"/>
              </a:rPr>
              <a:t>），主要特征是近距离、低功耗、低成本、低传输速率。</a:t>
            </a:r>
            <a:r>
              <a:rPr lang="en-US" altLang="zh-CN" kern="100" dirty="0">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支持星型、树型和网状网的组网，形式多样，可以应用于智能家居、工业监控、传感器网络等领域。</a:t>
            </a:r>
          </a:p>
        </p:txBody>
      </p:sp>
      <p:sp>
        <p:nvSpPr>
          <p:cNvPr id="7" name="矩形 6">
            <a:extLst>
              <a:ext uri="{FF2B5EF4-FFF2-40B4-BE49-F238E27FC236}">
                <a16:creationId xmlns:a16="http://schemas.microsoft.com/office/drawing/2014/main" id="{B0D65411-B853-405C-9552-C97ABF86F188}"/>
              </a:ext>
            </a:extLst>
          </p:cNvPr>
          <p:cNvSpPr/>
          <p:nvPr/>
        </p:nvSpPr>
        <p:spPr>
          <a:xfrm>
            <a:off x="5033696" y="6307172"/>
            <a:ext cx="5324467" cy="553998"/>
          </a:xfrm>
          <a:prstGeom prst="rect">
            <a:avLst/>
          </a:prstGeom>
        </p:spPr>
        <p:txBody>
          <a:bodyPr wrap="square">
            <a:spAutoFit/>
          </a:bodyPr>
          <a:lstStyle/>
          <a:p>
            <a:pPr indent="1143000" algn="just">
              <a:lnSpc>
                <a:spcPct val="150000"/>
              </a:lnSpc>
              <a:spcAft>
                <a:spcPts val="0"/>
              </a:spcAft>
            </a:pPr>
            <a:r>
              <a:rPr lang="en-US" altLang="zh-CN" kern="100" dirty="0">
                <a:solidFill>
                  <a:srgbClr val="000000"/>
                </a:solidFill>
                <a:latin typeface="Times New Roman" panose="02020603050405020304" pitchFamily="18" charset="0"/>
                <a:ea typeface="宋体" panose="02010600030101010101" pitchFamily="2" charset="-122"/>
              </a:rPr>
              <a:t>Zigbee04- Zigbee07</a:t>
            </a:r>
            <a:r>
              <a:rPr lang="zh-CN" altLang="zh-CN" kern="100" dirty="0">
                <a:solidFill>
                  <a:srgbClr val="000000"/>
                </a:solidFill>
                <a:latin typeface="Times New Roman" panose="02020603050405020304" pitchFamily="18" charset="0"/>
                <a:ea typeface="宋体" panose="02010600030101010101" pitchFamily="2" charset="-122"/>
              </a:rPr>
              <a:t>版本比较</a:t>
            </a:r>
            <a:endParaRPr lang="zh-CN" altLang="zh-CN" sz="36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38451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3.3.4 Z-wave</a:t>
            </a:r>
            <a:r>
              <a:rPr lang="zh-CN" altLang="zh-CN" dirty="0"/>
              <a:t>技术</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12</a:t>
            </a:fld>
            <a:endParaRPr lang="zh-CN" altLang="en-US" dirty="0"/>
          </a:p>
        </p:txBody>
      </p:sp>
      <p:sp>
        <p:nvSpPr>
          <p:cNvPr id="5" name="矩形 4"/>
          <p:cNvSpPr/>
          <p:nvPr/>
        </p:nvSpPr>
        <p:spPr>
          <a:xfrm>
            <a:off x="495300" y="1305195"/>
            <a:ext cx="4751151" cy="4708981"/>
          </a:xfrm>
          <a:prstGeom prst="rect">
            <a:avLst/>
          </a:prstGeom>
        </p:spPr>
        <p:txBody>
          <a:bodyPr wrap="square">
            <a:spAutoFit/>
          </a:bodyPr>
          <a:lstStyle/>
          <a:p>
            <a:r>
              <a:rPr lang="en-US" altLang="zh-CN" dirty="0"/>
              <a:t>Z-wave</a:t>
            </a:r>
            <a:r>
              <a:rPr lang="zh-CN" altLang="zh-CN" dirty="0"/>
              <a:t>是专门针对智能无线家居</a:t>
            </a:r>
            <a:r>
              <a:rPr lang="en-US" altLang="zh-CN" dirty="0"/>
              <a:t>(Intelligent Wireless Home)</a:t>
            </a:r>
            <a:r>
              <a:rPr lang="zh-CN" altLang="zh-CN" dirty="0"/>
              <a:t>应用开发的一种短距离无线通信技术，它由丹麦的芯片和软件开发商</a:t>
            </a:r>
            <a:r>
              <a:rPr lang="en-US" altLang="zh-CN" dirty="0" err="1"/>
              <a:t>Zensys</a:t>
            </a:r>
            <a:r>
              <a:rPr lang="zh-CN" altLang="zh-CN" dirty="0"/>
              <a:t>公司开发。</a:t>
            </a:r>
            <a:r>
              <a:rPr lang="en-US" altLang="zh-CN" dirty="0"/>
              <a:t>2005</a:t>
            </a:r>
            <a:r>
              <a:rPr lang="zh-CN" altLang="zh-CN" dirty="0"/>
              <a:t>年</a:t>
            </a:r>
            <a:r>
              <a:rPr lang="en-US" altLang="zh-CN" dirty="0"/>
              <a:t>1</a:t>
            </a:r>
            <a:r>
              <a:rPr lang="zh-CN" altLang="zh-CN" dirty="0"/>
              <a:t>月，</a:t>
            </a:r>
            <a:r>
              <a:rPr lang="en-US" altLang="zh-CN" dirty="0" err="1"/>
              <a:t>Zensys</a:t>
            </a:r>
            <a:r>
              <a:rPr lang="zh-CN" altLang="zh-CN" dirty="0"/>
              <a:t>公司与其他</a:t>
            </a:r>
            <a:r>
              <a:rPr lang="en-US" altLang="zh-CN" dirty="0"/>
              <a:t>60</a:t>
            </a:r>
            <a:r>
              <a:rPr lang="zh-CN" altLang="zh-CN" dirty="0"/>
              <a:t>多家厂商在</a:t>
            </a:r>
            <a:r>
              <a:rPr lang="en-US" altLang="zh-CN" dirty="0"/>
              <a:t>CES</a:t>
            </a:r>
            <a:r>
              <a:rPr lang="zh-CN" altLang="zh-CN" dirty="0"/>
              <a:t>（</a:t>
            </a:r>
            <a:r>
              <a:rPr lang="en-US" altLang="zh-CN" dirty="0"/>
              <a:t>Consumer Electronics Show</a:t>
            </a:r>
            <a:r>
              <a:rPr lang="zh-CN" altLang="zh-CN" dirty="0"/>
              <a:t>）大会上宣布成立</a:t>
            </a:r>
            <a:r>
              <a:rPr lang="en-US" altLang="zh-CN" dirty="0"/>
              <a:t>Z-Wave</a:t>
            </a:r>
            <a:r>
              <a:rPr lang="zh-CN" altLang="zh-CN" dirty="0"/>
              <a:t>联盟（</a:t>
            </a:r>
            <a:r>
              <a:rPr lang="en-US" altLang="zh-CN" dirty="0"/>
              <a:t>Z-Wave Alliance</a:t>
            </a:r>
            <a:r>
              <a:rPr lang="zh-CN" altLang="zh-CN" dirty="0"/>
              <a:t>），目前已有</a:t>
            </a:r>
            <a:r>
              <a:rPr lang="en-US" altLang="zh-CN" dirty="0"/>
              <a:t>160</a:t>
            </a:r>
            <a:r>
              <a:rPr lang="zh-CN" altLang="zh-CN" dirty="0"/>
              <a:t>多家公司加入。</a:t>
            </a:r>
            <a:r>
              <a:rPr lang="en-US" altLang="zh-CN" dirty="0"/>
              <a:t>Z-wave</a:t>
            </a:r>
            <a:r>
              <a:rPr lang="zh-CN" altLang="zh-CN" dirty="0"/>
              <a:t>联盟虽然没有</a:t>
            </a:r>
            <a:r>
              <a:rPr lang="en-US" altLang="zh-CN" dirty="0"/>
              <a:t>ZigBee</a:t>
            </a:r>
            <a:r>
              <a:rPr lang="zh-CN" altLang="zh-CN" dirty="0"/>
              <a:t>联盟强大，但是</a:t>
            </a:r>
            <a:r>
              <a:rPr lang="en-US" altLang="zh-CN" dirty="0"/>
              <a:t>Z-wave</a:t>
            </a:r>
            <a:r>
              <a:rPr lang="zh-CN" altLang="zh-CN" dirty="0"/>
              <a:t>联盟的成员均在智能家居领域有现行产品，联盟成员覆盖全球各个国家和地区。此外，随着国际大公司如思科（</a:t>
            </a:r>
            <a:r>
              <a:rPr lang="en-US" altLang="zh-CN" dirty="0"/>
              <a:t>Cisco</a:t>
            </a:r>
            <a:r>
              <a:rPr lang="zh-CN" altLang="zh-CN" dirty="0"/>
              <a:t>）、英特尔（</a:t>
            </a:r>
            <a:r>
              <a:rPr lang="en-US" altLang="zh-CN" dirty="0"/>
              <a:t>Intel</a:t>
            </a:r>
            <a:r>
              <a:rPr lang="zh-CN" altLang="zh-CN" dirty="0"/>
              <a:t>）和</a:t>
            </a:r>
            <a:r>
              <a:rPr lang="en-US" altLang="zh-CN" dirty="0"/>
              <a:t>Microsoft</a:t>
            </a:r>
            <a:r>
              <a:rPr lang="zh-CN" altLang="zh-CN" dirty="0"/>
              <a:t>等公司的加入，确保了</a:t>
            </a:r>
            <a:r>
              <a:rPr lang="en-US" altLang="zh-CN" dirty="0"/>
              <a:t>Z-wave</a:t>
            </a:r>
            <a:r>
              <a:rPr lang="zh-CN" altLang="zh-CN" dirty="0"/>
              <a:t>在智能家居的地位，目前</a:t>
            </a:r>
            <a:r>
              <a:rPr lang="en-US" altLang="zh-CN" dirty="0"/>
              <a:t>Z-Wave</a:t>
            </a:r>
            <a:r>
              <a:rPr lang="zh-CN" altLang="zh-CN" dirty="0"/>
              <a:t>在欧美普及率比较高。</a:t>
            </a:r>
            <a:endParaRPr lang="zh-CN" altLang="en-US" dirty="0"/>
          </a:p>
        </p:txBody>
      </p:sp>
      <p:pic>
        <p:nvPicPr>
          <p:cNvPr id="6" name="图片 5">
            <a:extLst>
              <a:ext uri="{FF2B5EF4-FFF2-40B4-BE49-F238E27FC236}">
                <a16:creationId xmlns:a16="http://schemas.microsoft.com/office/drawing/2014/main" id="{836FCE79-CE47-47CB-83D8-E5F99E44F669}"/>
              </a:ext>
            </a:extLst>
          </p:cNvPr>
          <p:cNvPicPr>
            <a:picLocks noChangeAspect="1"/>
          </p:cNvPicPr>
          <p:nvPr/>
        </p:nvPicPr>
        <p:blipFill>
          <a:blip r:embed="rId2"/>
          <a:stretch>
            <a:fillRect/>
          </a:stretch>
        </p:blipFill>
        <p:spPr>
          <a:xfrm>
            <a:off x="5671375" y="1511263"/>
            <a:ext cx="4439707" cy="3290889"/>
          </a:xfrm>
          <a:prstGeom prst="rect">
            <a:avLst/>
          </a:prstGeom>
        </p:spPr>
      </p:pic>
      <p:sp>
        <p:nvSpPr>
          <p:cNvPr id="7" name="矩形 6">
            <a:extLst>
              <a:ext uri="{FF2B5EF4-FFF2-40B4-BE49-F238E27FC236}">
                <a16:creationId xmlns:a16="http://schemas.microsoft.com/office/drawing/2014/main" id="{1BE48F47-DCAF-49AA-AAC8-9EE1C26F6580}"/>
              </a:ext>
            </a:extLst>
          </p:cNvPr>
          <p:cNvSpPr/>
          <p:nvPr/>
        </p:nvSpPr>
        <p:spPr>
          <a:xfrm>
            <a:off x="5085640" y="5260633"/>
            <a:ext cx="4860540" cy="553998"/>
          </a:xfrm>
          <a:prstGeom prst="rect">
            <a:avLst/>
          </a:prstGeom>
        </p:spPr>
        <p:txBody>
          <a:bodyPr wrap="square">
            <a:spAutoFit/>
          </a:bodyPr>
          <a:lstStyle/>
          <a:p>
            <a:pPr indent="1193165" algn="just">
              <a:lnSpc>
                <a:spcPct val="150000"/>
              </a:lnSpc>
              <a:spcAft>
                <a:spcPts val="0"/>
              </a:spcAft>
            </a:pPr>
            <a:r>
              <a:rPr lang="en-US" altLang="zh-CN" kern="100" dirty="0">
                <a:latin typeface="Times New Roman" panose="02020603050405020304" pitchFamily="18" charset="0"/>
                <a:ea typeface="宋体" panose="02010600030101010101" pitchFamily="2" charset="-122"/>
              </a:rPr>
              <a:t>Z-Wave</a:t>
            </a:r>
            <a:r>
              <a:rPr lang="zh-CN" altLang="zh-CN" kern="100" dirty="0">
                <a:latin typeface="Times New Roman" panose="02020603050405020304" pitchFamily="18" charset="0"/>
                <a:ea typeface="宋体" panose="02010600030101010101" pitchFamily="2" charset="-122"/>
              </a:rPr>
              <a:t>在智能家居应用示意图</a:t>
            </a:r>
          </a:p>
        </p:txBody>
      </p:sp>
    </p:spTree>
    <p:extLst>
      <p:ext uri="{BB962C8B-B14F-4D97-AF65-F5344CB8AC3E}">
        <p14:creationId xmlns:p14="http://schemas.microsoft.com/office/powerpoint/2010/main" val="148169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3.4</a:t>
            </a:r>
            <a:r>
              <a:rPr lang="zh-CN" altLang="zh-CN" sz="3200" dirty="0"/>
              <a:t>长距离低功耗无线通信技术</a:t>
            </a:r>
            <a:r>
              <a:rPr lang="en-US" altLang="zh-CN" sz="3200" dirty="0"/>
              <a:t> </a:t>
            </a:r>
            <a:endParaRPr lang="zh-CN" altLang="zh-CN" sz="3200" dirty="0"/>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13</a:t>
            </a:fld>
            <a:endParaRPr lang="zh-CN" altLang="en-US" dirty="0"/>
          </a:p>
        </p:txBody>
      </p:sp>
      <p:graphicFrame>
        <p:nvGraphicFramePr>
          <p:cNvPr id="3" name="表格 2">
            <a:extLst>
              <a:ext uri="{FF2B5EF4-FFF2-40B4-BE49-F238E27FC236}">
                <a16:creationId xmlns:a16="http://schemas.microsoft.com/office/drawing/2014/main" id="{E323AE33-A88B-4E80-BC14-60639C6AB33F}"/>
              </a:ext>
            </a:extLst>
          </p:cNvPr>
          <p:cNvGraphicFramePr>
            <a:graphicFrameLocks noGrp="1"/>
          </p:cNvGraphicFramePr>
          <p:nvPr>
            <p:extLst>
              <p:ext uri="{D42A27DB-BD31-4B8C-83A1-F6EECF244321}">
                <p14:modId xmlns:p14="http://schemas.microsoft.com/office/powerpoint/2010/main" val="1474784511"/>
              </p:ext>
            </p:extLst>
          </p:nvPr>
        </p:nvGraphicFramePr>
        <p:xfrm>
          <a:off x="675150" y="1548686"/>
          <a:ext cx="9540413" cy="3187130"/>
        </p:xfrm>
        <a:graphic>
          <a:graphicData uri="http://schemas.openxmlformats.org/drawingml/2006/table">
            <a:tbl>
              <a:tblPr>
                <a:tableStyleId>{5C22544A-7EE6-4342-B048-85BDC9FD1C3A}</a:tableStyleId>
              </a:tblPr>
              <a:tblGrid>
                <a:gridCol w="2189750">
                  <a:extLst>
                    <a:ext uri="{9D8B030D-6E8A-4147-A177-3AD203B41FA5}">
                      <a16:colId xmlns:a16="http://schemas.microsoft.com/office/drawing/2014/main" val="899833836"/>
                    </a:ext>
                  </a:extLst>
                </a:gridCol>
                <a:gridCol w="1379228">
                  <a:extLst>
                    <a:ext uri="{9D8B030D-6E8A-4147-A177-3AD203B41FA5}">
                      <a16:colId xmlns:a16="http://schemas.microsoft.com/office/drawing/2014/main" val="1260213322"/>
                    </a:ext>
                  </a:extLst>
                </a:gridCol>
                <a:gridCol w="1796804">
                  <a:extLst>
                    <a:ext uri="{9D8B030D-6E8A-4147-A177-3AD203B41FA5}">
                      <a16:colId xmlns:a16="http://schemas.microsoft.com/office/drawing/2014/main" val="1122193949"/>
                    </a:ext>
                  </a:extLst>
                </a:gridCol>
                <a:gridCol w="1788967">
                  <a:extLst>
                    <a:ext uri="{9D8B030D-6E8A-4147-A177-3AD203B41FA5}">
                      <a16:colId xmlns:a16="http://schemas.microsoft.com/office/drawing/2014/main" val="1185151351"/>
                    </a:ext>
                  </a:extLst>
                </a:gridCol>
                <a:gridCol w="2385664">
                  <a:extLst>
                    <a:ext uri="{9D8B030D-6E8A-4147-A177-3AD203B41FA5}">
                      <a16:colId xmlns:a16="http://schemas.microsoft.com/office/drawing/2014/main" val="2022779835"/>
                    </a:ext>
                  </a:extLst>
                </a:gridCol>
              </a:tblGrid>
              <a:tr h="550310">
                <a:tc>
                  <a:txBody>
                    <a:bodyPr/>
                    <a:lstStyle/>
                    <a:p>
                      <a:pPr indent="165100" algn="ctr">
                        <a:lnSpc>
                          <a:spcPct val="150000"/>
                        </a:lnSpc>
                        <a:spcAft>
                          <a:spcPts val="0"/>
                        </a:spcAft>
                      </a:pPr>
                      <a:r>
                        <a:rPr lang="zh-CN" sz="1800" kern="100" dirty="0">
                          <a:effectLst/>
                        </a:rPr>
                        <a:t>技术名称</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 </a:t>
                      </a:r>
                      <a:r>
                        <a:rPr lang="zh-CN" sz="1800" kern="100">
                          <a:effectLst/>
                        </a:rPr>
                        <a:t>发表年份 </a:t>
                      </a:r>
                      <a:r>
                        <a:rPr lang="en-US" sz="1800" kern="100">
                          <a:effectLst/>
                        </a:rPr>
                        <a:t>ZiZigbee04</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800" kern="100">
                          <a:effectLst/>
                        </a:rPr>
                        <a:t>频段</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800" kern="100">
                          <a:effectLst/>
                        </a:rPr>
                        <a:t>最大传输距离</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zh-CN" sz="1800" kern="100">
                          <a:effectLst/>
                        </a:rPr>
                        <a:t>传输速率</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140323315"/>
                  </a:ext>
                </a:extLst>
              </a:tr>
              <a:tr h="407305">
                <a:tc>
                  <a:txBody>
                    <a:bodyPr/>
                    <a:lstStyle/>
                    <a:p>
                      <a:pPr indent="164465" algn="ctr">
                        <a:lnSpc>
                          <a:spcPct val="150000"/>
                        </a:lnSpc>
                        <a:spcAft>
                          <a:spcPts val="0"/>
                        </a:spcAft>
                      </a:pPr>
                      <a:r>
                        <a:rPr lang="en-US" sz="1800" kern="100">
                          <a:effectLst/>
                        </a:rPr>
                        <a:t>NB-IOT</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dirty="0">
                          <a:effectLst/>
                        </a:rPr>
                        <a:t>2016 </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GSM/LTE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 20km</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 28-64kbps</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200859518"/>
                  </a:ext>
                </a:extLst>
              </a:tr>
              <a:tr h="550310">
                <a:tc>
                  <a:txBody>
                    <a:bodyPr/>
                    <a:lstStyle/>
                    <a:p>
                      <a:pPr indent="164465" algn="ctr">
                        <a:lnSpc>
                          <a:spcPct val="150000"/>
                        </a:lnSpc>
                        <a:spcAft>
                          <a:spcPts val="0"/>
                        </a:spcAft>
                      </a:pPr>
                      <a:r>
                        <a:rPr lang="en-US" sz="1800" kern="100">
                          <a:effectLst/>
                        </a:rPr>
                        <a:t>LoRa</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65735" algn="just">
                        <a:lnSpc>
                          <a:spcPct val="150000"/>
                        </a:lnSpc>
                        <a:spcAft>
                          <a:spcPts val="0"/>
                        </a:spcAft>
                      </a:pPr>
                      <a:r>
                        <a:rPr lang="en-US" sz="1800" kern="100" dirty="0">
                          <a:effectLst/>
                        </a:rPr>
                        <a:t>2015</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dirty="0">
                          <a:effectLst/>
                        </a:rPr>
                        <a:t> Sub-</a:t>
                      </a:r>
                      <a:r>
                        <a:rPr lang="en-US" sz="1800" kern="100" dirty="0" err="1">
                          <a:effectLst/>
                        </a:rPr>
                        <a:t>Ghz</a:t>
                      </a:r>
                      <a:endParaRPr lang="zh-CN" sz="3200" kern="100" dirty="0">
                        <a:effectLst/>
                      </a:endParaRPr>
                    </a:p>
                    <a:p>
                      <a:pPr indent="127000" algn="ctr">
                        <a:lnSpc>
                          <a:spcPct val="150000"/>
                        </a:lnSpc>
                        <a:spcAft>
                          <a:spcPts val="0"/>
                        </a:spcAft>
                      </a:pPr>
                      <a:r>
                        <a:rPr lang="en-US" sz="1800" kern="100" dirty="0">
                          <a:effectLst/>
                        </a:rPr>
                        <a:t> </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dirty="0">
                          <a:effectLst/>
                        </a:rPr>
                        <a:t>3-15km</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 0.3-27kbps</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615217263"/>
                  </a:ext>
                </a:extLst>
              </a:tr>
              <a:tr h="407305">
                <a:tc>
                  <a:txBody>
                    <a:bodyPr/>
                    <a:lstStyle/>
                    <a:p>
                      <a:pPr indent="127000" algn="ctr">
                        <a:lnSpc>
                          <a:spcPct val="150000"/>
                        </a:lnSpc>
                        <a:spcAft>
                          <a:spcPts val="0"/>
                        </a:spcAft>
                      </a:pPr>
                      <a:r>
                        <a:rPr lang="en-US" sz="1800" kern="100">
                          <a:effectLst/>
                        </a:rPr>
                        <a:t>  Sigfox</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65735" algn="just">
                        <a:lnSpc>
                          <a:spcPct val="150000"/>
                        </a:lnSpc>
                        <a:spcAft>
                          <a:spcPts val="0"/>
                        </a:spcAft>
                      </a:pPr>
                      <a:r>
                        <a:rPr lang="en-US" sz="1800" kern="100">
                          <a:effectLst/>
                        </a:rPr>
                        <a:t>2012</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Sub-Ghz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dirty="0">
                          <a:effectLst/>
                        </a:rPr>
                        <a:t>3-50km </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 100bps</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650302165"/>
                  </a:ext>
                </a:extLst>
              </a:tr>
              <a:tr h="407305">
                <a:tc>
                  <a:txBody>
                    <a:bodyPr/>
                    <a:lstStyle/>
                    <a:p>
                      <a:pPr indent="108585" algn="ctr">
                        <a:lnSpc>
                          <a:spcPct val="150000"/>
                        </a:lnSpc>
                        <a:spcAft>
                          <a:spcPts val="0"/>
                        </a:spcAft>
                      </a:pPr>
                      <a:r>
                        <a:rPr lang="en-US" sz="1800" kern="100" dirty="0">
                          <a:effectLst/>
                        </a:rPr>
                        <a:t> RPMA</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65735" algn="just">
                        <a:lnSpc>
                          <a:spcPct val="150000"/>
                        </a:lnSpc>
                        <a:spcAft>
                          <a:spcPts val="0"/>
                        </a:spcAft>
                      </a:pPr>
                      <a:r>
                        <a:rPr lang="en-US" sz="1800" kern="100">
                          <a:effectLst/>
                        </a:rPr>
                        <a:t>2008</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2.4G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dirty="0">
                          <a:effectLst/>
                        </a:rPr>
                        <a:t> 4km</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dirty="0">
                          <a:effectLst/>
                        </a:rPr>
                        <a:t>8-8kbps</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146856001"/>
                  </a:ext>
                </a:extLst>
              </a:tr>
              <a:tr h="407305">
                <a:tc>
                  <a:txBody>
                    <a:bodyPr/>
                    <a:lstStyle/>
                    <a:p>
                      <a:pPr marL="76200" indent="171450" algn="just">
                        <a:lnSpc>
                          <a:spcPct val="150000"/>
                        </a:lnSpc>
                        <a:spcAft>
                          <a:spcPts val="0"/>
                        </a:spcAft>
                      </a:pPr>
                      <a:r>
                        <a:rPr lang="en-US" sz="1800" kern="100" dirty="0">
                          <a:effectLst/>
                        </a:rPr>
                        <a:t>       </a:t>
                      </a:r>
                      <a:r>
                        <a:rPr lang="en-US" sz="1800" kern="100" dirty="0" err="1">
                          <a:effectLst/>
                        </a:rPr>
                        <a:t>Wifi</a:t>
                      </a:r>
                      <a:r>
                        <a:rPr lang="en-US" sz="1800" kern="100" dirty="0">
                          <a:effectLst/>
                        </a:rPr>
                        <a:t> </a:t>
                      </a:r>
                      <a:r>
                        <a:rPr lang="en-US" sz="1800" kern="100" dirty="0" err="1">
                          <a:effectLst/>
                        </a:rPr>
                        <a:t>HaLow</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65735" algn="just">
                        <a:lnSpc>
                          <a:spcPct val="150000"/>
                        </a:lnSpc>
                        <a:spcAft>
                          <a:spcPts val="0"/>
                        </a:spcAft>
                      </a:pPr>
                      <a:r>
                        <a:rPr lang="en-US" sz="1800" kern="100">
                          <a:effectLst/>
                        </a:rPr>
                        <a:t>2016 </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 Sub-Ghz</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a:effectLst/>
                        </a:rPr>
                        <a:t> 1km</a:t>
                      </a:r>
                      <a:endParaRPr lang="zh-CN" sz="3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spcAft>
                          <a:spcPts val="0"/>
                        </a:spcAft>
                      </a:pPr>
                      <a:r>
                        <a:rPr lang="en-US" sz="1800" kern="100" dirty="0">
                          <a:effectLst/>
                        </a:rPr>
                        <a:t>100kpbs </a:t>
                      </a:r>
                      <a:endParaRPr lang="zh-CN" sz="3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708355399"/>
                  </a:ext>
                </a:extLst>
              </a:tr>
            </a:tbl>
          </a:graphicData>
        </a:graphic>
      </p:graphicFrame>
      <p:sp>
        <p:nvSpPr>
          <p:cNvPr id="6" name="矩形 5">
            <a:extLst>
              <a:ext uri="{FF2B5EF4-FFF2-40B4-BE49-F238E27FC236}">
                <a16:creationId xmlns:a16="http://schemas.microsoft.com/office/drawing/2014/main" id="{EB6E5BBA-FCBB-4A87-937D-88E1E2B68FB6}"/>
              </a:ext>
            </a:extLst>
          </p:cNvPr>
          <p:cNvSpPr/>
          <p:nvPr/>
        </p:nvSpPr>
        <p:spPr>
          <a:xfrm>
            <a:off x="3767877" y="5263739"/>
            <a:ext cx="3354957" cy="400110"/>
          </a:xfrm>
          <a:prstGeom prst="rect">
            <a:avLst/>
          </a:prstGeom>
        </p:spPr>
        <p:txBody>
          <a:bodyPr wrap="none">
            <a:spAutoFit/>
          </a:bodyPr>
          <a:lstStyle/>
          <a:p>
            <a:r>
              <a:rPr lang="zh-CN" altLang="zh-CN" kern="100" dirty="0">
                <a:ea typeface="宋体" panose="02010600030101010101" pitchFamily="2" charset="-122"/>
                <a:cs typeface="Times New Roman" panose="02020603050405020304" pitchFamily="18" charset="0"/>
              </a:rPr>
              <a:t>低功耗广域网</a:t>
            </a:r>
            <a:r>
              <a:rPr lang="en-US" altLang="zh-CN" kern="100" dirty="0">
                <a:ea typeface="宋体" panose="02010600030101010101" pitchFamily="2" charset="-122"/>
                <a:cs typeface="Times New Roman" panose="02020603050405020304" pitchFamily="18" charset="0"/>
              </a:rPr>
              <a:t>LPWA</a:t>
            </a:r>
            <a:r>
              <a:rPr lang="zh-CN" altLang="zh-CN" kern="100" dirty="0">
                <a:ea typeface="宋体" panose="02010600030101010101" pitchFamily="2" charset="-122"/>
                <a:cs typeface="Times New Roman" panose="02020603050405020304" pitchFamily="18" charset="0"/>
              </a:rPr>
              <a:t>技术比较</a:t>
            </a:r>
            <a:endParaRPr lang="zh-CN" altLang="en-US" dirty="0"/>
          </a:p>
        </p:txBody>
      </p:sp>
    </p:spTree>
    <p:extLst>
      <p:ext uri="{BB962C8B-B14F-4D97-AF65-F5344CB8AC3E}">
        <p14:creationId xmlns:p14="http://schemas.microsoft.com/office/powerpoint/2010/main" val="355592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3.4.1 NB-IOT</a:t>
            </a:r>
            <a:r>
              <a:rPr lang="zh-CN" altLang="zh-CN" dirty="0"/>
              <a:t>技术</a:t>
            </a:r>
            <a:r>
              <a:rPr lang="zh-CN" altLang="en-US" dirty="0"/>
              <a:t> </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14</a:t>
            </a:fld>
            <a:endParaRPr lang="zh-CN" altLang="en-US" dirty="0"/>
          </a:p>
        </p:txBody>
      </p:sp>
      <p:pic>
        <p:nvPicPr>
          <p:cNvPr id="9" name="图片 8">
            <a:extLst>
              <a:ext uri="{FF2B5EF4-FFF2-40B4-BE49-F238E27FC236}">
                <a16:creationId xmlns:a16="http://schemas.microsoft.com/office/drawing/2014/main" id="{530D9AAE-6FDC-40FC-8CD3-87916DE23B10}"/>
              </a:ext>
            </a:extLst>
          </p:cNvPr>
          <p:cNvPicPr>
            <a:picLocks noChangeAspect="1"/>
          </p:cNvPicPr>
          <p:nvPr/>
        </p:nvPicPr>
        <p:blipFill>
          <a:blip r:embed="rId2"/>
          <a:stretch>
            <a:fillRect/>
          </a:stretch>
        </p:blipFill>
        <p:spPr>
          <a:xfrm>
            <a:off x="5671375" y="1755245"/>
            <a:ext cx="4070047" cy="3026775"/>
          </a:xfrm>
          <a:prstGeom prst="rect">
            <a:avLst/>
          </a:prstGeom>
        </p:spPr>
      </p:pic>
      <p:sp>
        <p:nvSpPr>
          <p:cNvPr id="10" name="矩形 9">
            <a:extLst>
              <a:ext uri="{FF2B5EF4-FFF2-40B4-BE49-F238E27FC236}">
                <a16:creationId xmlns:a16="http://schemas.microsoft.com/office/drawing/2014/main" id="{92A51A74-F05F-4DE9-A8A7-FF55AEED8460}"/>
              </a:ext>
            </a:extLst>
          </p:cNvPr>
          <p:cNvSpPr/>
          <p:nvPr/>
        </p:nvSpPr>
        <p:spPr>
          <a:xfrm>
            <a:off x="6605199" y="5277777"/>
            <a:ext cx="2202398" cy="400110"/>
          </a:xfrm>
          <a:prstGeom prst="rect">
            <a:avLst/>
          </a:prstGeom>
        </p:spPr>
        <p:txBody>
          <a:bodyPr wrap="none">
            <a:spAutoFit/>
          </a:bodyPr>
          <a:lstStyle/>
          <a:p>
            <a:r>
              <a:rPr lang="en-US" altLang="zh-CN" dirty="0"/>
              <a:t>NB-IOT</a:t>
            </a:r>
            <a:r>
              <a:rPr lang="zh-CN" altLang="en-US" dirty="0"/>
              <a:t>应用示意图</a:t>
            </a:r>
          </a:p>
        </p:txBody>
      </p:sp>
      <p:sp>
        <p:nvSpPr>
          <p:cNvPr id="11" name="矩形 10">
            <a:extLst>
              <a:ext uri="{FF2B5EF4-FFF2-40B4-BE49-F238E27FC236}">
                <a16:creationId xmlns:a16="http://schemas.microsoft.com/office/drawing/2014/main" id="{FBCED433-5710-424D-8C22-A0000E4E521C}"/>
              </a:ext>
            </a:extLst>
          </p:cNvPr>
          <p:cNvSpPr/>
          <p:nvPr/>
        </p:nvSpPr>
        <p:spPr>
          <a:xfrm>
            <a:off x="495300" y="1378401"/>
            <a:ext cx="4860370" cy="5170646"/>
          </a:xfrm>
          <a:prstGeom prst="rect">
            <a:avLst/>
          </a:prstGeom>
        </p:spPr>
        <p:txBody>
          <a:bodyPr wrap="square">
            <a:spAutoFit/>
          </a:bodyPr>
          <a:lstStyle/>
          <a:p>
            <a:pPr indent="304800" algn="just">
              <a:lnSpc>
                <a:spcPct val="150000"/>
              </a:lnSpc>
              <a:spcAft>
                <a:spcPts val="0"/>
              </a:spcAft>
            </a:pPr>
            <a:r>
              <a:rPr lang="en-US" altLang="zh-CN" kern="100" dirty="0">
                <a:latin typeface="宋体" panose="02010600030101010101" pitchFamily="2" charset="-122"/>
                <a:ea typeface="宋体" panose="02010600030101010101" pitchFamily="2" charset="-122"/>
              </a:rPr>
              <a:t>NB-IOT</a:t>
            </a:r>
            <a:r>
              <a:rPr lang="zh-CN" altLang="zh-CN" kern="100" dirty="0">
                <a:latin typeface="Times New Roman" panose="02020603050405020304" pitchFamily="18" charset="0"/>
                <a:ea typeface="宋体" panose="02010600030101010101" pitchFamily="2" charset="-122"/>
              </a:rPr>
              <a:t>主要技术特点：</a:t>
            </a:r>
          </a:p>
          <a:p>
            <a:pPr indent="266700" algn="just">
              <a:lnSpc>
                <a:spcPct val="150000"/>
              </a:lnSpc>
              <a:spcAft>
                <a:spcPts val="0"/>
              </a:spcAft>
            </a:pPr>
            <a:r>
              <a:rPr lang="en-US" altLang="zh-CN" kern="100" dirty="0">
                <a:latin typeface="宋体" panose="02010600030101010101" pitchFamily="2" charset="-122"/>
                <a:ea typeface="宋体" panose="02010600030101010101" pitchFamily="2" charset="-122"/>
              </a:rPr>
              <a:t>1</a:t>
            </a:r>
            <a:r>
              <a:rPr lang="zh-CN" altLang="zh-CN" kern="100" dirty="0">
                <a:latin typeface="Times New Roman" panose="02020603050405020304" pitchFamily="18" charset="0"/>
                <a:ea typeface="宋体" panose="02010600030101010101" pitchFamily="2" charset="-122"/>
              </a:rPr>
              <a:t>）低功耗：在低功耗智能家居设备中，尤其是需要安装电池的智能设备</a:t>
            </a:r>
            <a:endParaRPr lang="en-US" altLang="zh-CN" kern="100" dirty="0">
              <a:latin typeface="Times New Roman" panose="02020603050405020304" pitchFamily="18" charset="0"/>
              <a:ea typeface="宋体" panose="02010600030101010101" pitchFamily="2" charset="-122"/>
            </a:endParaRPr>
          </a:p>
          <a:p>
            <a:pPr indent="266700" algn="just">
              <a:lnSpc>
                <a:spcPct val="150000"/>
              </a:lnSpc>
              <a:spcAft>
                <a:spcPts val="0"/>
              </a:spcAft>
            </a:pPr>
            <a:r>
              <a:rPr lang="en-US" altLang="zh-CN" kern="100" dirty="0">
                <a:latin typeface="宋体" panose="02010600030101010101" pitchFamily="2" charset="-122"/>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rPr>
              <a:t>）高覆盖：</a:t>
            </a:r>
            <a:r>
              <a:rPr lang="en-US" altLang="zh-CN" kern="100" dirty="0">
                <a:latin typeface="Times New Roman" panose="02020603050405020304" pitchFamily="18" charset="0"/>
                <a:ea typeface="宋体" panose="02010600030101010101" pitchFamily="2" charset="-122"/>
              </a:rPr>
              <a:t>NB-</a:t>
            </a:r>
            <a:r>
              <a:rPr lang="en-US" altLang="zh-CN" kern="100" dirty="0" err="1">
                <a:latin typeface="Times New Roman" panose="02020603050405020304" pitchFamily="18" charset="0"/>
                <a:ea typeface="宋体" panose="02010600030101010101" pitchFamily="2" charset="-122"/>
              </a:rPr>
              <a:t>IoT</a:t>
            </a:r>
            <a:r>
              <a:rPr lang="zh-CN" altLang="zh-CN" kern="100" dirty="0">
                <a:latin typeface="Times New Roman" panose="02020603050405020304" pitchFamily="18" charset="0"/>
                <a:ea typeface="宋体" panose="02010600030101010101" pitchFamily="2" charset="-122"/>
              </a:rPr>
              <a:t>室内覆盖能力及穿透能力较强，比</a:t>
            </a:r>
            <a:r>
              <a:rPr lang="en-US" altLang="zh-CN" kern="100" dirty="0">
                <a:latin typeface="Times New Roman" panose="02020603050405020304" pitchFamily="18" charset="0"/>
                <a:ea typeface="宋体" panose="02010600030101010101" pitchFamily="2" charset="-122"/>
              </a:rPr>
              <a:t>LTE</a:t>
            </a:r>
            <a:r>
              <a:rPr lang="zh-CN" altLang="zh-CN" kern="100" dirty="0">
                <a:latin typeface="Times New Roman" panose="02020603050405020304" pitchFamily="18" charset="0"/>
                <a:ea typeface="宋体" panose="02010600030101010101" pitchFamily="2" charset="-122"/>
              </a:rPr>
              <a:t>提升</a:t>
            </a:r>
            <a:r>
              <a:rPr lang="en-US" altLang="zh-CN" kern="100" dirty="0">
                <a:latin typeface="Times New Roman" panose="02020603050405020304" pitchFamily="18" charset="0"/>
                <a:ea typeface="宋体" panose="02010600030101010101" pitchFamily="2" charset="-122"/>
              </a:rPr>
              <a:t>20dB</a:t>
            </a:r>
            <a:r>
              <a:rPr lang="zh-CN" altLang="zh-CN" kern="100" dirty="0">
                <a:latin typeface="Times New Roman" panose="02020603050405020304" pitchFamily="18" charset="0"/>
                <a:ea typeface="宋体" panose="02010600030101010101" pitchFamily="2" charset="-122"/>
              </a:rPr>
              <a:t>增益</a:t>
            </a:r>
            <a:endParaRPr lang="en-US" altLang="zh-CN" kern="100" dirty="0">
              <a:latin typeface="Times New Roman" panose="02020603050405020304" pitchFamily="18" charset="0"/>
              <a:ea typeface="宋体" panose="02010600030101010101" pitchFamily="2" charset="-122"/>
            </a:endParaRPr>
          </a:p>
          <a:p>
            <a:pPr indent="266700" algn="just">
              <a:lnSpc>
                <a:spcPct val="150000"/>
              </a:lnSpc>
              <a:spcAft>
                <a:spcPts val="0"/>
              </a:spcAft>
            </a:pPr>
            <a:r>
              <a:rPr lang="en-US" altLang="zh-CN" kern="100" dirty="0">
                <a:latin typeface="宋体" panose="02010600030101010101" pitchFamily="2" charset="-122"/>
                <a:ea typeface="宋体" panose="02010600030101010101" pitchFamily="2" charset="-122"/>
              </a:rPr>
              <a:t>3</a:t>
            </a:r>
            <a:r>
              <a:rPr lang="zh-CN" altLang="zh-CN" kern="100" dirty="0">
                <a:latin typeface="Times New Roman" panose="02020603050405020304" pitchFamily="18" charset="0"/>
                <a:ea typeface="宋体" panose="02010600030101010101" pitchFamily="2" charset="-122"/>
              </a:rPr>
              <a:t>）强连接：</a:t>
            </a:r>
            <a:r>
              <a:rPr lang="en-US" altLang="zh-CN" kern="100" dirty="0">
                <a:latin typeface="Times New Roman" panose="02020603050405020304" pitchFamily="18" charset="0"/>
                <a:ea typeface="宋体" panose="02010600030101010101" pitchFamily="2" charset="-122"/>
              </a:rPr>
              <a:t>NB-</a:t>
            </a:r>
            <a:r>
              <a:rPr lang="en-US" altLang="zh-CN" kern="100" dirty="0" err="1">
                <a:latin typeface="Times New Roman" panose="02020603050405020304" pitchFamily="18" charset="0"/>
                <a:ea typeface="宋体" panose="02010600030101010101" pitchFamily="2" charset="-122"/>
              </a:rPr>
              <a:t>IoT</a:t>
            </a:r>
            <a:r>
              <a:rPr lang="zh-CN" altLang="zh-CN" kern="100" dirty="0">
                <a:latin typeface="Times New Roman" panose="02020603050405020304" pitchFamily="18" charset="0"/>
                <a:ea typeface="宋体" panose="02010600030101010101" pitchFamily="2" charset="-122"/>
              </a:rPr>
              <a:t>能够提供比现有无线通信技术</a:t>
            </a:r>
            <a:r>
              <a:rPr lang="en-US" altLang="zh-CN" kern="100" dirty="0">
                <a:latin typeface="Times New Roman" panose="02020603050405020304" pitchFamily="18" charset="0"/>
                <a:ea typeface="宋体" panose="02010600030101010101" pitchFamily="2" charset="-122"/>
              </a:rPr>
              <a:t>50-100</a:t>
            </a:r>
            <a:r>
              <a:rPr lang="zh-CN" altLang="zh-CN" kern="100" dirty="0">
                <a:latin typeface="Times New Roman" panose="02020603050405020304" pitchFamily="18" charset="0"/>
                <a:ea typeface="宋体" panose="02010600030101010101" pitchFamily="2" charset="-122"/>
              </a:rPr>
              <a:t>倍的接入设备数</a:t>
            </a:r>
            <a:endParaRPr lang="en-US" altLang="zh-CN" kern="100" dirty="0">
              <a:latin typeface="Times New Roman" panose="02020603050405020304" pitchFamily="18" charset="0"/>
              <a:ea typeface="宋体" panose="02010600030101010101" pitchFamily="2" charset="-122"/>
            </a:endParaRPr>
          </a:p>
          <a:p>
            <a:pPr indent="266700" algn="just">
              <a:lnSpc>
                <a:spcPct val="150000"/>
              </a:lnSpc>
              <a:spcAft>
                <a:spcPts val="0"/>
              </a:spcAft>
            </a:pPr>
            <a:r>
              <a:rPr lang="en-US" altLang="zh-CN" kern="100" dirty="0">
                <a:latin typeface="宋体" panose="02010600030101010101" pitchFamily="2" charset="-122"/>
                <a:ea typeface="宋体" panose="02010600030101010101" pitchFamily="2" charset="-122"/>
              </a:rPr>
              <a:t>4</a:t>
            </a:r>
            <a:r>
              <a:rPr lang="zh-CN" altLang="zh-CN" kern="100" dirty="0">
                <a:latin typeface="Times New Roman" panose="02020603050405020304" pitchFamily="18" charset="0"/>
                <a:ea typeface="宋体" panose="02010600030101010101" pitchFamily="2" charset="-122"/>
              </a:rPr>
              <a:t>）成本低：随着</a:t>
            </a:r>
            <a:r>
              <a:rPr lang="en-US" altLang="zh-CN" kern="100" dirty="0">
                <a:latin typeface="Times New Roman" panose="02020603050405020304" pitchFamily="18" charset="0"/>
                <a:ea typeface="宋体" panose="02010600030101010101" pitchFamily="2" charset="-122"/>
              </a:rPr>
              <a:t>NB-</a:t>
            </a:r>
            <a:r>
              <a:rPr lang="en-US" altLang="zh-CN" kern="100" dirty="0" err="1">
                <a:latin typeface="Times New Roman" panose="02020603050405020304" pitchFamily="18" charset="0"/>
                <a:ea typeface="宋体" panose="02010600030101010101" pitchFamily="2" charset="-122"/>
              </a:rPr>
              <a:t>IoT</a:t>
            </a:r>
            <a:r>
              <a:rPr lang="zh-CN" altLang="zh-CN" kern="100" dirty="0">
                <a:latin typeface="Times New Roman" panose="02020603050405020304" pitchFamily="18" charset="0"/>
                <a:ea typeface="宋体" panose="02010600030101010101" pitchFamily="2" charset="-122"/>
              </a:rPr>
              <a:t>应用的推广，未来</a:t>
            </a:r>
            <a:r>
              <a:rPr lang="en-US" altLang="zh-CN" kern="100" dirty="0">
                <a:latin typeface="Times New Roman" panose="02020603050405020304" pitchFamily="18" charset="0"/>
                <a:ea typeface="宋体" panose="02010600030101010101" pitchFamily="2" charset="-122"/>
              </a:rPr>
              <a:t>NB-</a:t>
            </a:r>
            <a:r>
              <a:rPr lang="en-US" altLang="zh-CN" kern="100" dirty="0" err="1">
                <a:latin typeface="Times New Roman" panose="02020603050405020304" pitchFamily="18" charset="0"/>
                <a:ea typeface="宋体" panose="02010600030101010101" pitchFamily="2" charset="-122"/>
              </a:rPr>
              <a:t>IoT</a:t>
            </a:r>
            <a:r>
              <a:rPr lang="zh-CN" altLang="zh-CN" kern="100" dirty="0">
                <a:latin typeface="Times New Roman" panose="02020603050405020304" pitchFamily="18" charset="0"/>
                <a:ea typeface="宋体" panose="02010600030101010101" pitchFamily="2" charset="-122"/>
              </a:rPr>
              <a:t>模组成本有望降至</a:t>
            </a:r>
            <a:r>
              <a:rPr lang="en-US" altLang="zh-CN" kern="100" dirty="0">
                <a:latin typeface="Times New Roman" panose="02020603050405020304" pitchFamily="18" charset="0"/>
                <a:ea typeface="宋体" panose="02010600030101010101" pitchFamily="2" charset="-122"/>
              </a:rPr>
              <a:t>5</a:t>
            </a:r>
            <a:r>
              <a:rPr lang="zh-CN" altLang="zh-CN" kern="100" dirty="0">
                <a:latin typeface="Times New Roman" panose="02020603050405020304" pitchFamily="18" charset="0"/>
                <a:ea typeface="宋体" panose="02010600030101010101" pitchFamily="2" charset="-122"/>
              </a:rPr>
              <a:t>美元之内。</a:t>
            </a:r>
            <a:endParaRPr lang="en-US" altLang="zh-CN" kern="100" dirty="0">
              <a:latin typeface="Times New Roman" panose="02020603050405020304" pitchFamily="18" charset="0"/>
              <a:ea typeface="宋体" panose="02010600030101010101" pitchFamily="2" charset="-122"/>
            </a:endParaRPr>
          </a:p>
          <a:p>
            <a:pPr indent="266700" algn="just">
              <a:lnSpc>
                <a:spcPct val="150000"/>
              </a:lnSpc>
              <a:spcAft>
                <a:spcPts val="0"/>
              </a:spcAft>
            </a:pPr>
            <a:r>
              <a:rPr lang="en-US" altLang="zh-CN" kern="100" dirty="0">
                <a:latin typeface="宋体" panose="02010600030101010101" pitchFamily="2" charset="-122"/>
                <a:ea typeface="宋体" panose="02010600030101010101" pitchFamily="2" charset="-122"/>
              </a:rPr>
              <a:t>5</a:t>
            </a:r>
            <a:r>
              <a:rPr lang="zh-CN" altLang="zh-CN" kern="100" dirty="0">
                <a:latin typeface="Times New Roman" panose="02020603050405020304" pitchFamily="18" charset="0"/>
                <a:ea typeface="宋体" panose="02010600030101010101" pitchFamily="2" charset="-122"/>
              </a:rPr>
              <a:t>）通信距离和数据传输速率：</a:t>
            </a:r>
            <a:r>
              <a:rPr lang="en-US" altLang="zh-CN" kern="100" dirty="0">
                <a:latin typeface="Times New Roman" panose="02020603050405020304" pitchFamily="18" charset="0"/>
                <a:ea typeface="宋体" panose="02010600030101010101" pitchFamily="2" charset="-122"/>
              </a:rPr>
              <a:t>NB-</a:t>
            </a:r>
            <a:r>
              <a:rPr lang="en-US" altLang="zh-CN" kern="100" dirty="0" err="1">
                <a:latin typeface="Times New Roman" panose="02020603050405020304" pitchFamily="18" charset="0"/>
                <a:ea typeface="宋体" panose="02010600030101010101" pitchFamily="2" charset="-122"/>
              </a:rPr>
              <a:t>IoT</a:t>
            </a:r>
            <a:r>
              <a:rPr lang="zh-CN" altLang="zh-CN" kern="100" dirty="0">
                <a:latin typeface="Times New Roman" panose="02020603050405020304" pitchFamily="18" charset="0"/>
                <a:ea typeface="宋体" panose="02010600030101010101" pitchFamily="2" charset="-122"/>
              </a:rPr>
              <a:t>通信距离在</a:t>
            </a:r>
            <a:r>
              <a:rPr lang="en-US" altLang="zh-CN" kern="100" dirty="0">
                <a:latin typeface="Times New Roman" panose="02020603050405020304" pitchFamily="18" charset="0"/>
                <a:ea typeface="宋体" panose="02010600030101010101" pitchFamily="2" charset="-122"/>
              </a:rPr>
              <a:t>1-20</a:t>
            </a:r>
            <a:r>
              <a:rPr lang="zh-CN" altLang="zh-CN" kern="100" dirty="0">
                <a:latin typeface="Times New Roman" panose="02020603050405020304" pitchFamily="18" charset="0"/>
                <a:ea typeface="宋体" panose="02010600030101010101" pitchFamily="2" charset="-122"/>
              </a:rPr>
              <a:t>公里</a:t>
            </a:r>
          </a:p>
        </p:txBody>
      </p:sp>
    </p:spTree>
    <p:extLst>
      <p:ext uri="{BB962C8B-B14F-4D97-AF65-F5344CB8AC3E}">
        <p14:creationId xmlns:p14="http://schemas.microsoft.com/office/powerpoint/2010/main" val="333181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3.4.2 </a:t>
            </a:r>
            <a:r>
              <a:rPr lang="en-US" altLang="zh-CN" dirty="0" err="1"/>
              <a:t>LoRa</a:t>
            </a:r>
            <a:r>
              <a:rPr lang="zh-CN" altLang="zh-CN" dirty="0"/>
              <a:t>技术</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15</a:t>
            </a:fld>
            <a:endParaRPr lang="zh-CN" altLang="en-US" dirty="0"/>
          </a:p>
        </p:txBody>
      </p:sp>
      <p:pic>
        <p:nvPicPr>
          <p:cNvPr id="8" name="图片 7">
            <a:extLst>
              <a:ext uri="{FF2B5EF4-FFF2-40B4-BE49-F238E27FC236}">
                <a16:creationId xmlns:a16="http://schemas.microsoft.com/office/drawing/2014/main" id="{4544DA14-48A1-4B09-83BA-79785E214A05}"/>
              </a:ext>
            </a:extLst>
          </p:cNvPr>
          <p:cNvPicPr>
            <a:picLocks noChangeAspect="1"/>
          </p:cNvPicPr>
          <p:nvPr/>
        </p:nvPicPr>
        <p:blipFill>
          <a:blip r:embed="rId2"/>
          <a:stretch>
            <a:fillRect/>
          </a:stretch>
        </p:blipFill>
        <p:spPr>
          <a:xfrm>
            <a:off x="5675036" y="1020763"/>
            <a:ext cx="4297686" cy="3783545"/>
          </a:xfrm>
          <a:prstGeom prst="rect">
            <a:avLst/>
          </a:prstGeom>
        </p:spPr>
      </p:pic>
      <p:sp>
        <p:nvSpPr>
          <p:cNvPr id="9" name="矩形 8">
            <a:extLst>
              <a:ext uri="{FF2B5EF4-FFF2-40B4-BE49-F238E27FC236}">
                <a16:creationId xmlns:a16="http://schemas.microsoft.com/office/drawing/2014/main" id="{BDBFE4CA-EB21-43B1-B0E4-1416E531E6FE}"/>
              </a:ext>
            </a:extLst>
          </p:cNvPr>
          <p:cNvSpPr/>
          <p:nvPr/>
        </p:nvSpPr>
        <p:spPr>
          <a:xfrm>
            <a:off x="6837871" y="5374221"/>
            <a:ext cx="1972015" cy="400110"/>
          </a:xfrm>
          <a:prstGeom prst="rect">
            <a:avLst/>
          </a:prstGeom>
        </p:spPr>
        <p:txBody>
          <a:bodyPr wrap="none">
            <a:spAutoFit/>
          </a:bodyPr>
          <a:lstStyle/>
          <a:p>
            <a:r>
              <a:rPr lang="en-US" altLang="zh-CN" dirty="0" err="1"/>
              <a:t>LoRa</a:t>
            </a:r>
            <a:r>
              <a:rPr lang="zh-CN" altLang="en-US" dirty="0"/>
              <a:t>组网示意图</a:t>
            </a:r>
          </a:p>
        </p:txBody>
      </p:sp>
      <p:sp>
        <p:nvSpPr>
          <p:cNvPr id="11" name="矩形 10">
            <a:extLst>
              <a:ext uri="{FF2B5EF4-FFF2-40B4-BE49-F238E27FC236}">
                <a16:creationId xmlns:a16="http://schemas.microsoft.com/office/drawing/2014/main" id="{C627CCE3-0E8B-454B-82C4-AF4B886CB0F7}"/>
              </a:ext>
            </a:extLst>
          </p:cNvPr>
          <p:cNvSpPr/>
          <p:nvPr/>
        </p:nvSpPr>
        <p:spPr>
          <a:xfrm>
            <a:off x="499851" y="1446463"/>
            <a:ext cx="4540783" cy="4708981"/>
          </a:xfrm>
          <a:prstGeom prst="rect">
            <a:avLst/>
          </a:prstGeom>
        </p:spPr>
        <p:txBody>
          <a:bodyPr wrap="square">
            <a:spAutoFit/>
          </a:bodyPr>
          <a:lstStyle/>
          <a:p>
            <a:r>
              <a:rPr lang="en-US" altLang="zh-CN" kern="100" dirty="0" err="1">
                <a:latin typeface="Times New Roman" panose="02020603050405020304" pitchFamily="18" charset="0"/>
                <a:ea typeface="宋体" panose="02010600030101010101" pitchFamily="2" charset="-122"/>
              </a:rPr>
              <a:t>LoRa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技术是美国</a:t>
            </a:r>
            <a:r>
              <a:rPr lang="en-US" altLang="zh-CN" kern="100" dirty="0" err="1">
                <a:latin typeface="Times New Roman" panose="02020603050405020304" pitchFamily="18" charset="0"/>
                <a:ea typeface="宋体" panose="02010600030101010101" pitchFamily="2" charset="-122"/>
              </a:rPr>
              <a:t>SemTech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公司研发的一种低功耗广域网络</a:t>
            </a:r>
            <a:r>
              <a:rPr lang="en-US" altLang="zh-CN" kern="100" dirty="0">
                <a:latin typeface="Times New Roman" panose="02020603050405020304" pitchFamily="18" charset="0"/>
                <a:ea typeface="宋体" panose="02010600030101010101" pitchFamily="2" charset="-122"/>
              </a:rPr>
              <a:t>LPWA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的技术。</a:t>
            </a:r>
            <a:r>
              <a:rPr lang="en-US" altLang="zh-CN" kern="100" dirty="0" err="1">
                <a:latin typeface="Times New Roman" panose="02020603050405020304" pitchFamily="18" charset="0"/>
                <a:ea typeface="宋体" panose="02010600030101010101" pitchFamily="2" charset="-122"/>
              </a:rPr>
              <a:t>SemTech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公司是高质量模拟和混合信号半导体产品的领先供应商，该公司在</a:t>
            </a:r>
            <a:r>
              <a:rPr lang="en-US" altLang="zh-CN" kern="100" dirty="0">
                <a:latin typeface="Times New Roman" panose="02020603050405020304" pitchFamily="18" charset="0"/>
                <a:ea typeface="宋体" panose="02010600030101010101" pitchFamily="2" charset="-122"/>
              </a:rPr>
              <a:t>2013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kern="100" dirty="0">
                <a:latin typeface="Times New Roman" panose="02020603050405020304" pitchFamily="18" charset="0"/>
                <a:ea typeface="宋体" panose="02010600030101010101" pitchFamily="2" charset="-122"/>
              </a:rPr>
              <a:t>8</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月发布了新型的基于</a:t>
            </a:r>
            <a:r>
              <a:rPr lang="en-US" altLang="zh-CN" kern="100" dirty="0">
                <a:latin typeface="Times New Roman" panose="02020603050405020304" pitchFamily="18" charset="0"/>
                <a:ea typeface="宋体" panose="02010600030101010101" pitchFamily="2" charset="-122"/>
              </a:rPr>
              <a:t>1GHz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以下的超长距低功耗数据传输技术（</a:t>
            </a:r>
            <a:r>
              <a:rPr lang="en-US" altLang="zh-CN" kern="100" dirty="0">
                <a:latin typeface="Times New Roman" panose="02020603050405020304" pitchFamily="18" charset="0"/>
                <a:ea typeface="宋体" panose="02010600030101010101" pitchFamily="2" charset="-122"/>
              </a:rPr>
              <a:t>Long Range</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，简称</a:t>
            </a:r>
            <a:r>
              <a:rPr lang="en-US" altLang="zh-CN" kern="100" dirty="0" err="1">
                <a:latin typeface="Times New Roman" panose="02020603050405020304" pitchFamily="18" charset="0"/>
                <a:ea typeface="宋体" panose="02010600030101010101" pitchFamily="2" charset="-122"/>
              </a:rPr>
              <a:t>LoRa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）的芯片，其接收灵敏度达到了惊人的</a:t>
            </a:r>
            <a:r>
              <a:rPr lang="en-US" altLang="zh-CN" kern="100" dirty="0">
                <a:latin typeface="Times New Roman" panose="02020603050405020304" pitchFamily="18" charset="0"/>
                <a:ea typeface="宋体" panose="02010600030101010101" pitchFamily="2" charset="-122"/>
              </a:rPr>
              <a:t>-148dBm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与同类芯片相比，最高的接收灵敏度改善了</a:t>
            </a:r>
            <a:r>
              <a:rPr lang="en-US" altLang="zh-CN" kern="100" dirty="0">
                <a:latin typeface="Times New Roman" panose="02020603050405020304" pitchFamily="18" charset="0"/>
                <a:ea typeface="宋体" panose="02010600030101010101" pitchFamily="2" charset="-122"/>
              </a:rPr>
              <a:t>20dB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上。</a:t>
            </a:r>
            <a:r>
              <a:rPr lang="en-US" altLang="zh-CN" kern="100" dirty="0" err="1">
                <a:latin typeface="Times New Roman" panose="02020603050405020304" pitchFamily="18" charset="0"/>
                <a:ea typeface="宋体" panose="02010600030101010101" pitchFamily="2" charset="-122"/>
              </a:rPr>
              <a:t>LoRa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技术具有成本低、通信距离远、低功耗、安全性高等特点。尤其在于</a:t>
            </a:r>
            <a:r>
              <a:rPr lang="en-US" altLang="zh-CN" kern="100" dirty="0" err="1">
                <a:latin typeface="Times New Roman" panose="02020603050405020304" pitchFamily="18" charset="0"/>
                <a:ea typeface="宋体" panose="02010600030101010101" pitchFamily="2" charset="-122"/>
              </a:rPr>
              <a:t>LoRa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使用的是一种异步通讯协议，不仅在处理干扰、网络重叠、可伸缩性等方面具有优势，而且在耗电方面大大增加了利用电池供电设备的使用寿命。</a:t>
            </a:r>
            <a:endParaRPr lang="zh-CN" altLang="en-US" dirty="0"/>
          </a:p>
        </p:txBody>
      </p:sp>
    </p:spTree>
    <p:extLst>
      <p:ext uri="{BB962C8B-B14F-4D97-AF65-F5344CB8AC3E}">
        <p14:creationId xmlns:p14="http://schemas.microsoft.com/office/powerpoint/2010/main" val="116744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3.4.3 </a:t>
            </a:r>
            <a:r>
              <a:rPr lang="en-US" altLang="zh-CN" dirty="0" err="1"/>
              <a:t>Sigfox</a:t>
            </a:r>
            <a:r>
              <a:rPr lang="zh-CN" altLang="zh-CN" dirty="0"/>
              <a:t>技术</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16</a:t>
            </a:fld>
            <a:endParaRPr lang="zh-CN" altLang="en-US" dirty="0"/>
          </a:p>
        </p:txBody>
      </p:sp>
      <p:sp>
        <p:nvSpPr>
          <p:cNvPr id="7" name="矩形 6">
            <a:extLst>
              <a:ext uri="{FF2B5EF4-FFF2-40B4-BE49-F238E27FC236}">
                <a16:creationId xmlns:a16="http://schemas.microsoft.com/office/drawing/2014/main" id="{6D8AB8AC-67C2-48F1-BAC6-A3CF5F6547C9}"/>
              </a:ext>
            </a:extLst>
          </p:cNvPr>
          <p:cNvSpPr/>
          <p:nvPr/>
        </p:nvSpPr>
        <p:spPr>
          <a:xfrm>
            <a:off x="854931" y="1404754"/>
            <a:ext cx="9001000" cy="5117940"/>
          </a:xfrm>
          <a:prstGeom prst="rect">
            <a:avLst/>
          </a:prstGeom>
        </p:spPr>
        <p:txBody>
          <a:bodyPr wrap="square">
            <a:spAutoFit/>
          </a:bodyPr>
          <a:lstStyle/>
          <a:p>
            <a:pPr indent="304800" algn="just">
              <a:lnSpc>
                <a:spcPct val="150000"/>
              </a:lnSpc>
              <a:spcAft>
                <a:spcPts val="0"/>
              </a:spcAft>
            </a:pPr>
            <a:r>
              <a:rPr lang="en-US" altLang="zh-CN" kern="100" dirty="0" err="1">
                <a:latin typeface="Times New Roman" panose="02020603050405020304" pitchFamily="18" charset="0"/>
                <a:ea typeface="宋体" panose="02010600030101010101" pitchFamily="2" charset="-122"/>
              </a:rPr>
              <a:t>Sigfox</a:t>
            </a:r>
            <a:r>
              <a:rPr lang="zh-CN" altLang="zh-CN" kern="100" dirty="0">
                <a:latin typeface="Times New Roman" panose="02020603050405020304" pitchFamily="18" charset="0"/>
                <a:ea typeface="宋体" panose="02010600030101010101" pitchFamily="2" charset="-122"/>
              </a:rPr>
              <a:t>技术来自于</a:t>
            </a:r>
            <a:r>
              <a:rPr lang="en-US" altLang="zh-CN" kern="100" dirty="0">
                <a:latin typeface="Times New Roman" panose="02020603050405020304" pitchFamily="18" charset="0"/>
                <a:ea typeface="宋体" panose="02010600030101010101" pitchFamily="2" charset="-122"/>
              </a:rPr>
              <a:t>2009</a:t>
            </a:r>
            <a:r>
              <a:rPr lang="zh-CN" altLang="zh-CN" kern="100" dirty="0">
                <a:latin typeface="Times New Roman" panose="02020603050405020304" pitchFamily="18" charset="0"/>
                <a:ea typeface="宋体" panose="02010600030101010101" pitchFamily="2" charset="-122"/>
              </a:rPr>
              <a:t>年成立的一家法国的全球物联网运营商公司。</a:t>
            </a:r>
            <a:r>
              <a:rPr lang="en-US" altLang="zh-CN" kern="100" dirty="0" err="1">
                <a:latin typeface="Times New Roman" panose="02020603050405020304" pitchFamily="18" charset="0"/>
                <a:ea typeface="宋体" panose="02010600030101010101" pitchFamily="2" charset="-122"/>
              </a:rPr>
              <a:t>Sigfox</a:t>
            </a:r>
            <a:r>
              <a:rPr lang="zh-CN" altLang="zh-CN" kern="100" dirty="0">
                <a:latin typeface="Times New Roman" panose="02020603050405020304" pitchFamily="18" charset="0"/>
                <a:ea typeface="宋体" panose="02010600030101010101" pitchFamily="2" charset="-122"/>
              </a:rPr>
              <a:t>建立的网络使用</a:t>
            </a:r>
            <a:r>
              <a:rPr lang="en-US" altLang="zh-CN" kern="100" dirty="0">
                <a:latin typeface="Times New Roman" panose="02020603050405020304" pitchFamily="18" charset="0"/>
                <a:ea typeface="宋体" panose="02010600030101010101" pitchFamily="2" charset="-122"/>
              </a:rPr>
              <a:t>UNB</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Ultra Narrow Band</a:t>
            </a:r>
            <a:r>
              <a:rPr lang="zh-CN" altLang="zh-CN" kern="100" dirty="0">
                <a:latin typeface="Times New Roman" panose="02020603050405020304" pitchFamily="18" charset="0"/>
                <a:ea typeface="宋体" panose="02010600030101010101" pitchFamily="2" charset="-122"/>
              </a:rPr>
              <a:t>）超窄带技术，每秒只能处理</a:t>
            </a:r>
            <a:r>
              <a:rPr lang="en-US" altLang="zh-CN" kern="100" dirty="0">
                <a:latin typeface="Times New Roman" panose="02020603050405020304" pitchFamily="18" charset="0"/>
                <a:ea typeface="宋体" panose="02010600030101010101" pitchFamily="2" charset="-122"/>
              </a:rPr>
              <a:t>10</a:t>
            </a:r>
            <a:r>
              <a:rPr lang="zh-CN" altLang="zh-CN" kern="100" dirty="0">
                <a:latin typeface="Times New Roman" panose="02020603050405020304" pitchFamily="18" charset="0"/>
                <a:ea typeface="宋体" panose="02010600030101010101" pitchFamily="2" charset="-122"/>
              </a:rPr>
              <a:t>到</a:t>
            </a:r>
            <a:r>
              <a:rPr lang="en-US" altLang="zh-CN" kern="100" dirty="0">
                <a:latin typeface="Times New Roman" panose="02020603050405020304" pitchFamily="18" charset="0"/>
                <a:ea typeface="宋体" panose="02010600030101010101" pitchFamily="2" charset="-122"/>
              </a:rPr>
              <a:t>1000</a:t>
            </a:r>
            <a:r>
              <a:rPr lang="zh-CN" altLang="zh-CN" kern="100" dirty="0">
                <a:latin typeface="Times New Roman" panose="02020603050405020304" pitchFamily="18" charset="0"/>
                <a:ea typeface="宋体" panose="02010600030101010101" pitchFamily="2" charset="-122"/>
              </a:rPr>
              <a:t>比特的数据，但低功耗是该技术显著的特点，其双向通信连接的耗电功率为</a:t>
            </a:r>
            <a:r>
              <a:rPr lang="en-US" altLang="zh-CN" kern="100" dirty="0">
                <a:latin typeface="Times New Roman" panose="02020603050405020304" pitchFamily="18" charset="0"/>
                <a:ea typeface="宋体" panose="02010600030101010101" pitchFamily="2" charset="-122"/>
              </a:rPr>
              <a:t>100</a:t>
            </a:r>
            <a:r>
              <a:rPr lang="zh-CN" altLang="zh-CN" kern="100" dirty="0">
                <a:latin typeface="Times New Roman" panose="02020603050405020304" pitchFamily="18" charset="0"/>
                <a:ea typeface="宋体" panose="02010600030101010101" pitchFamily="2" charset="-122"/>
              </a:rPr>
              <a:t>微瓦，仅为一般移动电话通信消耗功率的</a:t>
            </a:r>
            <a:r>
              <a:rPr lang="en-US" altLang="zh-CN" kern="100" dirty="0">
                <a:latin typeface="Times New Roman" panose="02020603050405020304" pitchFamily="18" charset="0"/>
                <a:ea typeface="宋体" panose="02010600030101010101" pitchFamily="2" charset="-122"/>
              </a:rPr>
              <a:t>50</a:t>
            </a:r>
            <a:r>
              <a:rPr lang="zh-CN" altLang="zh-CN" kern="100" dirty="0">
                <a:latin typeface="Times New Roman" panose="02020603050405020304" pitchFamily="18" charset="0"/>
                <a:ea typeface="宋体" panose="02010600030101010101" pitchFamily="2" charset="-122"/>
              </a:rPr>
              <a:t>分之一（移动电话通信消耗功率一般约为</a:t>
            </a:r>
            <a:r>
              <a:rPr lang="en-US" altLang="zh-CN" kern="100" dirty="0">
                <a:latin typeface="Times New Roman" panose="02020603050405020304" pitchFamily="18" charset="0"/>
                <a:ea typeface="宋体" panose="02010600030101010101" pitchFamily="2" charset="-122"/>
              </a:rPr>
              <a:t>5000</a:t>
            </a:r>
            <a:r>
              <a:rPr lang="zh-CN" altLang="zh-CN" kern="100" dirty="0">
                <a:latin typeface="Times New Roman" panose="02020603050405020304" pitchFamily="18" charset="0"/>
                <a:ea typeface="宋体" panose="02010600030101010101" pitchFamily="2" charset="-122"/>
              </a:rPr>
              <a:t>微瓦）。</a:t>
            </a:r>
            <a:endParaRPr lang="en-US" altLang="zh-CN" kern="100" dirty="0">
              <a:latin typeface="Times New Roman" panose="02020603050405020304" pitchFamily="18" charset="0"/>
              <a:ea typeface="宋体" panose="02010600030101010101" pitchFamily="2" charset="-122"/>
            </a:endParaRPr>
          </a:p>
          <a:p>
            <a:pPr indent="304800" algn="just">
              <a:lnSpc>
                <a:spcPct val="150000"/>
              </a:lnSpc>
              <a:spcAft>
                <a:spcPts val="0"/>
              </a:spcAft>
            </a:pPr>
            <a:r>
              <a:rPr lang="zh-CN" altLang="zh-CN" dirty="0"/>
              <a:t>数据传输每天每个设备节点发送</a:t>
            </a:r>
            <a:r>
              <a:rPr lang="en-US" altLang="zh-CN" dirty="0"/>
              <a:t>140</a:t>
            </a:r>
            <a:r>
              <a:rPr lang="zh-CN" altLang="zh-CN" dirty="0"/>
              <a:t>条消息，每条消息</a:t>
            </a:r>
            <a:r>
              <a:rPr lang="en-US" altLang="zh-CN" dirty="0"/>
              <a:t>12</a:t>
            </a:r>
            <a:r>
              <a:rPr lang="zh-CN" altLang="zh-CN" dirty="0"/>
              <a:t>个字节（</a:t>
            </a:r>
            <a:r>
              <a:rPr lang="en-US" altLang="zh-CN" dirty="0"/>
              <a:t>96</a:t>
            </a:r>
            <a:r>
              <a:rPr lang="zh-CN" altLang="zh-CN" dirty="0"/>
              <a:t>位），无线数据传输速率为</a:t>
            </a:r>
            <a:r>
              <a:rPr lang="en-US" altLang="zh-CN" dirty="0"/>
              <a:t>100bps</a:t>
            </a:r>
            <a:r>
              <a:rPr lang="zh-CN" altLang="zh-CN" dirty="0"/>
              <a:t>。</a:t>
            </a:r>
            <a:r>
              <a:rPr lang="en-US" altLang="zh-CN" dirty="0" err="1"/>
              <a:t>Sigfox</a:t>
            </a:r>
            <a:r>
              <a:rPr lang="zh-CN" altLang="zh-CN" dirty="0"/>
              <a:t>工作在</a:t>
            </a:r>
            <a:r>
              <a:rPr lang="en-US" altLang="zh-CN" dirty="0"/>
              <a:t>ISM</a:t>
            </a:r>
            <a:r>
              <a:rPr lang="zh-CN" altLang="zh-CN" dirty="0"/>
              <a:t>免费频段，在欧洲使用</a:t>
            </a:r>
            <a:r>
              <a:rPr lang="en-US" altLang="zh-CN" dirty="0"/>
              <a:t>868MHz</a:t>
            </a:r>
            <a:r>
              <a:rPr lang="zh-CN" altLang="zh-CN" dirty="0"/>
              <a:t>，在美国使用</a:t>
            </a:r>
            <a:r>
              <a:rPr lang="en-US" altLang="zh-CN" dirty="0"/>
              <a:t>915MHz</a:t>
            </a:r>
            <a:r>
              <a:rPr lang="zh-CN" altLang="zh-CN" dirty="0"/>
              <a:t>。</a:t>
            </a:r>
            <a:r>
              <a:rPr lang="en-US" altLang="zh-CN" dirty="0" err="1"/>
              <a:t>Sigfox</a:t>
            </a:r>
            <a:r>
              <a:rPr lang="zh-CN" altLang="zh-CN" dirty="0"/>
              <a:t>通信距离在农村地区大约</a:t>
            </a:r>
            <a:r>
              <a:rPr lang="en-US" altLang="zh-CN" dirty="0"/>
              <a:t>30-50km</a:t>
            </a:r>
            <a:r>
              <a:rPr lang="zh-CN" altLang="zh-CN" dirty="0"/>
              <a:t>，在城市中常有更多的障碍物和噪声距离可能减少到</a:t>
            </a:r>
            <a:r>
              <a:rPr lang="en-US" altLang="zh-CN" dirty="0"/>
              <a:t>3-10km</a:t>
            </a:r>
            <a:r>
              <a:rPr lang="zh-CN" altLang="zh-CN" dirty="0"/>
              <a:t>之间。</a:t>
            </a:r>
            <a:r>
              <a:rPr lang="en-US" altLang="zh-CN" dirty="0" err="1"/>
              <a:t>Sigfox</a:t>
            </a:r>
            <a:r>
              <a:rPr lang="zh-CN" altLang="zh-CN" dirty="0"/>
              <a:t>网络是基于星型连接的可扩展性好、容量高的网络，具有非常低的能源消耗，同时保持简单和易于部署的特点。</a:t>
            </a:r>
          </a:p>
        </p:txBody>
      </p:sp>
    </p:spTree>
    <p:extLst>
      <p:ext uri="{BB962C8B-B14F-4D97-AF65-F5344CB8AC3E}">
        <p14:creationId xmlns:p14="http://schemas.microsoft.com/office/powerpoint/2010/main" val="279486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3.5 </a:t>
            </a:r>
            <a:r>
              <a:rPr lang="zh-CN" altLang="zh-CN" sz="3200" dirty="0"/>
              <a:t>其他无线通信技术</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17</a:t>
            </a:fld>
            <a:endParaRPr lang="zh-CN" altLang="en-US" dirty="0"/>
          </a:p>
        </p:txBody>
      </p:sp>
      <p:sp>
        <p:nvSpPr>
          <p:cNvPr id="5" name="矩形 4">
            <a:extLst>
              <a:ext uri="{FF2B5EF4-FFF2-40B4-BE49-F238E27FC236}">
                <a16:creationId xmlns:a16="http://schemas.microsoft.com/office/drawing/2014/main" id="{D6ABA52A-C843-4E80-A8D0-8D2778C13EBF}"/>
              </a:ext>
            </a:extLst>
          </p:cNvPr>
          <p:cNvSpPr/>
          <p:nvPr/>
        </p:nvSpPr>
        <p:spPr>
          <a:xfrm>
            <a:off x="540135" y="1486434"/>
            <a:ext cx="2789546"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3.5.1 UWB</a:t>
            </a:r>
            <a:r>
              <a:rPr lang="zh-CN" altLang="zh-CN" sz="2800" b="1" dirty="0">
                <a:solidFill>
                  <a:srgbClr val="00B0F0"/>
                </a:solidFill>
                <a:latin typeface="微软雅黑" pitchFamily="34" charset="-122"/>
                <a:ea typeface="微软雅黑" pitchFamily="34" charset="-122"/>
                <a:cs typeface="+mj-cs"/>
              </a:rPr>
              <a:t>技术</a:t>
            </a:r>
            <a:endParaRPr lang="zh-CN" altLang="en-US" sz="2800" b="1" dirty="0">
              <a:solidFill>
                <a:srgbClr val="00B0F0"/>
              </a:solidFill>
              <a:latin typeface="微软雅黑" pitchFamily="34" charset="-122"/>
              <a:ea typeface="微软雅黑" pitchFamily="34" charset="-122"/>
              <a:cs typeface="+mj-cs"/>
            </a:endParaRPr>
          </a:p>
        </p:txBody>
      </p:sp>
      <p:sp>
        <p:nvSpPr>
          <p:cNvPr id="9" name="矩形 8">
            <a:extLst>
              <a:ext uri="{FF2B5EF4-FFF2-40B4-BE49-F238E27FC236}">
                <a16:creationId xmlns:a16="http://schemas.microsoft.com/office/drawing/2014/main" id="{C86EA22A-842E-45FB-9FFA-38039012285F}"/>
              </a:ext>
            </a:extLst>
          </p:cNvPr>
          <p:cNvSpPr/>
          <p:nvPr/>
        </p:nvSpPr>
        <p:spPr>
          <a:xfrm>
            <a:off x="980325" y="2994228"/>
            <a:ext cx="9226025" cy="1938992"/>
          </a:xfrm>
          <a:prstGeom prst="rect">
            <a:avLst/>
          </a:prstGeom>
        </p:spPr>
        <p:txBody>
          <a:bodyPr wrap="square">
            <a:spAutoFit/>
          </a:bodyPr>
          <a:lstStyle/>
          <a:p>
            <a:r>
              <a:rPr lang="en-US" altLang="zh-CN" kern="100" dirty="0">
                <a:latin typeface="Times New Roman" panose="02020603050405020304" pitchFamily="18" charset="0"/>
                <a:ea typeface="宋体" panose="02010600030101010101" pitchFamily="2" charset="-122"/>
              </a:rPr>
              <a:t>UWB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rPr>
              <a:t>ultra wideband</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）技术是一种超宽带无线通信技术，</a:t>
            </a:r>
            <a:r>
              <a:rPr lang="en-US" altLang="zh-CN" kern="100" dirty="0">
                <a:latin typeface="Times New Roman" panose="02020603050405020304" pitchFamily="18" charset="0"/>
                <a:ea typeface="宋体" panose="02010600030101010101" pitchFamily="2" charset="-122"/>
              </a:rPr>
              <a:t>UWB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的工作频段范围从</a:t>
            </a:r>
            <a:r>
              <a:rPr lang="en-US" altLang="zh-CN" kern="100" dirty="0">
                <a:latin typeface="Times New Roman" panose="02020603050405020304" pitchFamily="18" charset="0"/>
                <a:ea typeface="宋体" panose="02010600030101010101" pitchFamily="2" charset="-122"/>
              </a:rPr>
              <a:t>3.1 GHz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kern="100" dirty="0">
                <a:latin typeface="Times New Roman" panose="02020603050405020304" pitchFamily="18" charset="0"/>
                <a:ea typeface="宋体" panose="02010600030101010101" pitchFamily="2" charset="-122"/>
              </a:rPr>
              <a:t>10.6GHz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，使用</a:t>
            </a:r>
            <a:r>
              <a:rPr lang="en-US" altLang="zh-CN" kern="100" dirty="0">
                <a:latin typeface="Times New Roman" panose="02020603050405020304" pitchFamily="18" charset="0"/>
                <a:ea typeface="宋体" panose="02010600030101010101" pitchFamily="2" charset="-122"/>
              </a:rPr>
              <a:t>1GHz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以上带宽，其传输距离通常在</a:t>
            </a:r>
            <a:r>
              <a:rPr lang="en-US" altLang="zh-CN" kern="100" dirty="0">
                <a:latin typeface="Times New Roman" panose="02020603050405020304" pitchFamily="18" charset="0"/>
                <a:ea typeface="宋体" panose="02010600030101010101" pitchFamily="2" charset="-122"/>
              </a:rPr>
              <a:t>10m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以内，使用</a:t>
            </a:r>
            <a:r>
              <a:rPr lang="en-US" altLang="zh-CN" kern="100" dirty="0">
                <a:latin typeface="Times New Roman" panose="02020603050405020304" pitchFamily="18" charset="0"/>
                <a:ea typeface="宋体" panose="02010600030101010101" pitchFamily="2" charset="-122"/>
              </a:rPr>
              <a:t>1GHz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以上带宽，通信速度可以达到几百</a:t>
            </a:r>
            <a:r>
              <a:rPr lang="en-US" altLang="zh-CN" kern="100" dirty="0" err="1">
                <a:latin typeface="Times New Roman" panose="02020603050405020304" pitchFamily="18" charset="0"/>
                <a:ea typeface="宋体" panose="02010600030101010101" pitchFamily="2" charset="-122"/>
              </a:rPr>
              <a:t>Mbps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以上。</a:t>
            </a:r>
            <a:r>
              <a:rPr lang="en-US" altLang="zh-CN" kern="100" dirty="0">
                <a:latin typeface="Times New Roman" panose="02020603050405020304" pitchFamily="18" charset="0"/>
                <a:ea typeface="宋体" panose="02010600030101010101" pitchFamily="2" charset="-122"/>
              </a:rPr>
              <a:t>UWB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并非采用常用的载波通信，而是利用纳秒至微微秒级的非正弦波窄脉冲传输数据，适用于高速、近距离的无线个人通信。在智能家居中，可以实现短距离的高速数据传输，并能够应用于室内定位。</a:t>
            </a:r>
            <a:endParaRPr lang="zh-CN" altLang="en-US" dirty="0"/>
          </a:p>
        </p:txBody>
      </p:sp>
    </p:spTree>
    <p:extLst>
      <p:ext uri="{BB962C8B-B14F-4D97-AF65-F5344CB8AC3E}">
        <p14:creationId xmlns:p14="http://schemas.microsoft.com/office/powerpoint/2010/main" val="378373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7149198-DDFC-47DC-8E40-97AFB2F33523}"/>
              </a:ext>
            </a:extLst>
          </p:cNvPr>
          <p:cNvSpPr>
            <a:spLocks noGrp="1"/>
          </p:cNvSpPr>
          <p:nvPr>
            <p:ph type="sldNum" sz="quarter" idx="12"/>
          </p:nvPr>
        </p:nvSpPr>
        <p:spPr/>
        <p:txBody>
          <a:bodyPr/>
          <a:lstStyle/>
          <a:p>
            <a:pPr>
              <a:defRPr/>
            </a:pPr>
            <a:fld id="{50ADEA0E-23A9-456B-9717-115344457D6D}" type="slidenum">
              <a:rPr lang="zh-CN" altLang="en-US" smtClean="0"/>
              <a:pPr>
                <a:defRPr/>
              </a:pPr>
              <a:t>18</a:t>
            </a:fld>
            <a:endParaRPr lang="zh-CN" altLang="en-US"/>
          </a:p>
        </p:txBody>
      </p:sp>
      <p:sp>
        <p:nvSpPr>
          <p:cNvPr id="4" name="矩形 3">
            <a:extLst>
              <a:ext uri="{FF2B5EF4-FFF2-40B4-BE49-F238E27FC236}">
                <a16:creationId xmlns:a16="http://schemas.microsoft.com/office/drawing/2014/main" id="{DC8AB1AD-4D48-4ECC-819B-ACD0F66029C7}"/>
              </a:ext>
            </a:extLst>
          </p:cNvPr>
          <p:cNvSpPr/>
          <p:nvPr/>
        </p:nvSpPr>
        <p:spPr>
          <a:xfrm>
            <a:off x="630145" y="540110"/>
            <a:ext cx="2840842"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3.5.2 RFID</a:t>
            </a:r>
            <a:r>
              <a:rPr lang="zh-CN" altLang="zh-CN" sz="2800" b="1" dirty="0">
                <a:solidFill>
                  <a:srgbClr val="00B0F0"/>
                </a:solidFill>
                <a:latin typeface="微软雅黑" pitchFamily="34" charset="-122"/>
                <a:ea typeface="微软雅黑" pitchFamily="34" charset="-122"/>
                <a:cs typeface="+mj-cs"/>
              </a:rPr>
              <a:t>技术 </a:t>
            </a:r>
            <a:endParaRPr lang="zh-CN" altLang="en-US" sz="2800" b="1" dirty="0">
              <a:solidFill>
                <a:srgbClr val="00B0F0"/>
              </a:solidFill>
              <a:latin typeface="微软雅黑" pitchFamily="34" charset="-122"/>
              <a:ea typeface="微软雅黑" pitchFamily="34" charset="-122"/>
              <a:cs typeface="+mj-cs"/>
            </a:endParaRPr>
          </a:p>
        </p:txBody>
      </p:sp>
      <p:sp>
        <p:nvSpPr>
          <p:cNvPr id="5" name="矩形 4">
            <a:extLst>
              <a:ext uri="{FF2B5EF4-FFF2-40B4-BE49-F238E27FC236}">
                <a16:creationId xmlns:a16="http://schemas.microsoft.com/office/drawing/2014/main" id="{9FCAEFAA-F73A-48EF-96CC-FF5AB6621300}"/>
              </a:ext>
            </a:extLst>
          </p:cNvPr>
          <p:cNvSpPr/>
          <p:nvPr/>
        </p:nvSpPr>
        <p:spPr>
          <a:xfrm>
            <a:off x="1125200" y="1890260"/>
            <a:ext cx="8865985" cy="3323987"/>
          </a:xfrm>
          <a:prstGeom prst="rect">
            <a:avLst/>
          </a:prstGeom>
        </p:spPr>
        <p:txBody>
          <a:bodyPr wrap="square">
            <a:spAutoFit/>
          </a:bodyPr>
          <a:lstStyle/>
          <a:p>
            <a:pPr indent="325120" algn="just">
              <a:lnSpc>
                <a:spcPct val="150000"/>
              </a:lnSpc>
              <a:spcAft>
                <a:spcPts val="0"/>
              </a:spcAft>
            </a:pPr>
            <a:r>
              <a:rPr lang="en-US" altLang="zh-CN" kern="100" spc="40" dirty="0">
                <a:latin typeface="Times New Roman" panose="02020603050405020304" pitchFamily="18" charset="0"/>
                <a:ea typeface="宋体" panose="02010600030101010101" pitchFamily="2" charset="-122"/>
              </a:rPr>
              <a:t>RFID</a:t>
            </a:r>
            <a:r>
              <a:rPr lang="zh-CN" altLang="zh-CN" kern="100" spc="40" dirty="0">
                <a:latin typeface="Times New Roman" panose="02020603050405020304" pitchFamily="18" charset="0"/>
                <a:ea typeface="宋体" panose="02010600030101010101" pitchFamily="2" charset="-122"/>
              </a:rPr>
              <a:t>（</a:t>
            </a:r>
            <a:r>
              <a:rPr lang="en-US" altLang="zh-CN" kern="100" spc="40" dirty="0">
                <a:latin typeface="Times New Roman" panose="02020603050405020304" pitchFamily="18" charset="0"/>
                <a:ea typeface="宋体" panose="02010600030101010101" pitchFamily="2" charset="-122"/>
              </a:rPr>
              <a:t>Radio Frequency Identification</a:t>
            </a:r>
            <a:r>
              <a:rPr lang="zh-CN" altLang="zh-CN" kern="100" spc="40" dirty="0">
                <a:latin typeface="Times New Roman" panose="02020603050405020304" pitchFamily="18" charset="0"/>
                <a:ea typeface="宋体" panose="02010600030101010101" pitchFamily="2" charset="-122"/>
              </a:rPr>
              <a:t>）技术，又称为射频识别技术，最早源于二战时期飞机雷达探测技术，并于</a:t>
            </a:r>
            <a:r>
              <a:rPr lang="en-US" altLang="zh-CN" kern="100" spc="40" dirty="0">
                <a:latin typeface="Times New Roman" panose="02020603050405020304" pitchFamily="18" charset="0"/>
                <a:ea typeface="宋体" panose="02010600030101010101" pitchFamily="2" charset="-122"/>
              </a:rPr>
              <a:t>20</a:t>
            </a:r>
            <a:r>
              <a:rPr lang="zh-CN" altLang="zh-CN" kern="100" spc="40" dirty="0">
                <a:latin typeface="Times New Roman" panose="02020603050405020304" pitchFamily="18" charset="0"/>
                <a:ea typeface="宋体" panose="02010600030101010101" pitchFamily="2" charset="-122"/>
              </a:rPr>
              <a:t>世纪</a:t>
            </a:r>
            <a:r>
              <a:rPr lang="en-US" altLang="zh-CN" kern="100" spc="40" dirty="0">
                <a:latin typeface="Times New Roman" panose="02020603050405020304" pitchFamily="18" charset="0"/>
                <a:ea typeface="宋体" panose="02010600030101010101" pitchFamily="2" charset="-122"/>
              </a:rPr>
              <a:t>80</a:t>
            </a:r>
            <a:r>
              <a:rPr lang="zh-CN" altLang="zh-CN" kern="100" spc="40" dirty="0">
                <a:latin typeface="Times New Roman" panose="02020603050405020304" pitchFamily="18" charset="0"/>
                <a:ea typeface="宋体" panose="02010600030101010101" pitchFamily="2" charset="-122"/>
              </a:rPr>
              <a:t>年代发展起来的一种自动识别技术。</a:t>
            </a:r>
            <a:r>
              <a:rPr lang="en-US" altLang="zh-CN" kern="100" spc="40" dirty="0">
                <a:latin typeface="Times New Roman" panose="02020603050405020304" pitchFamily="18" charset="0"/>
                <a:ea typeface="宋体" panose="02010600030101010101" pitchFamily="2" charset="-122"/>
              </a:rPr>
              <a:t>RFID</a:t>
            </a:r>
            <a:r>
              <a:rPr lang="zh-CN" altLang="zh-CN" kern="100" spc="40" dirty="0">
                <a:latin typeface="Times New Roman" panose="02020603050405020304" pitchFamily="18" charset="0"/>
                <a:ea typeface="宋体" panose="02010600030101010101" pitchFamily="2" charset="-122"/>
              </a:rPr>
              <a:t>利用射频信号通过空间耦合（交变磁场或电磁场）实现无接触信息传递，对静止或移动物体进行自动识别。</a:t>
            </a:r>
            <a:r>
              <a:rPr lang="en-US" altLang="zh-CN" kern="100" spc="40" dirty="0">
                <a:latin typeface="Times New Roman" panose="02020603050405020304" pitchFamily="18" charset="0"/>
                <a:ea typeface="宋体" panose="02010600030101010101" pitchFamily="2" charset="-122"/>
              </a:rPr>
              <a:t>RFID </a:t>
            </a:r>
            <a:r>
              <a:rPr lang="zh-CN" altLang="zh-CN" kern="100" spc="40" dirty="0">
                <a:latin typeface="Times New Roman" panose="02020603050405020304" pitchFamily="18" charset="0"/>
                <a:ea typeface="宋体" panose="02010600030101010101" pitchFamily="2" charset="-122"/>
              </a:rPr>
              <a:t>标签价格低廉，因此被广泛应用于智能工厂、交通运输、农业产品追溯管理、高速车辆管理收费、零售业物流配送、智能商场、图书档案管理、门禁系统等领域。在智能家居应用领域，可以用于物体及人员移动定位、食物、物品等识别与管理等。 </a:t>
            </a:r>
            <a:endParaRPr lang="zh-CN" altLang="zh-CN"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5765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00675" y="1125538"/>
            <a:ext cx="5265585" cy="4770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sz="1600" dirty="0">
              <a:solidFill>
                <a:schemeClr val="tx1">
                  <a:lumMod val="85000"/>
                  <a:lumOff val="15000"/>
                </a:schemeClr>
              </a:solidFill>
            </a:endParaRPr>
          </a:p>
        </p:txBody>
      </p:sp>
      <p:pic>
        <p:nvPicPr>
          <p:cNvPr id="3075" name="图片 2" descr="iblrak00648723.jpg"/>
          <p:cNvPicPr>
            <a:picLocks noChangeAspect="1"/>
          </p:cNvPicPr>
          <p:nvPr/>
        </p:nvPicPr>
        <p:blipFill>
          <a:blip r:embed="rId3">
            <a:grayscl/>
            <a:extLst>
              <a:ext uri="{28A0092B-C50C-407E-A947-70E740481C1C}">
                <a14:useLocalDpi xmlns:a14="http://schemas.microsoft.com/office/drawing/2010/main" val="0"/>
              </a:ext>
            </a:extLst>
          </a:blip>
          <a:srcRect t="4684"/>
          <a:stretch>
            <a:fillRect/>
          </a:stretch>
        </p:blipFill>
        <p:spPr bwMode="auto">
          <a:xfrm>
            <a:off x="17685" y="2079625"/>
            <a:ext cx="524192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5879129" y="2079625"/>
            <a:ext cx="3753592" cy="33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nSpc>
                <a:spcPct val="150000"/>
              </a:lnSpc>
            </a:pPr>
            <a:r>
              <a:rPr lang="en-US" altLang="zh-CN" b="1" dirty="0">
                <a:solidFill>
                  <a:schemeClr val="bg1"/>
                </a:solidFill>
                <a:latin typeface="微软雅黑" pitchFamily="34" charset="-122"/>
                <a:ea typeface="微软雅黑" pitchFamily="34" charset="-122"/>
              </a:rPr>
              <a:t>3.1 </a:t>
            </a:r>
            <a:r>
              <a:rPr lang="zh-CN" altLang="zh-CN" b="1" dirty="0">
                <a:solidFill>
                  <a:schemeClr val="bg1"/>
                </a:solidFill>
                <a:latin typeface="微软雅黑" pitchFamily="34" charset="-122"/>
                <a:ea typeface="微软雅黑" pitchFamily="34" charset="-122"/>
              </a:rPr>
              <a:t>通信技术概述</a:t>
            </a:r>
            <a:endParaRPr lang="en-US" altLang="zh-CN" b="1" dirty="0">
              <a:solidFill>
                <a:schemeClr val="bg1"/>
              </a:solidFill>
              <a:latin typeface="微软雅黑" pitchFamily="34" charset="-122"/>
              <a:ea typeface="微软雅黑" pitchFamily="34" charset="-122"/>
            </a:endParaRPr>
          </a:p>
          <a:p>
            <a:pPr>
              <a:lnSpc>
                <a:spcPct val="150000"/>
              </a:lnSpc>
            </a:pPr>
            <a:r>
              <a:rPr lang="en-US" altLang="zh-CN" b="1" dirty="0">
                <a:solidFill>
                  <a:schemeClr val="bg1"/>
                </a:solidFill>
                <a:latin typeface="微软雅黑" pitchFamily="34" charset="-122"/>
                <a:ea typeface="微软雅黑" pitchFamily="34" charset="-122"/>
              </a:rPr>
              <a:t>3.2 </a:t>
            </a:r>
            <a:r>
              <a:rPr lang="zh-CN" altLang="zh-CN" b="1" dirty="0">
                <a:solidFill>
                  <a:schemeClr val="bg1"/>
                </a:solidFill>
                <a:latin typeface="微软雅黑" pitchFamily="34" charset="-122"/>
                <a:ea typeface="微软雅黑" pitchFamily="34" charset="-122"/>
              </a:rPr>
              <a:t>有线通信技术 </a:t>
            </a:r>
            <a:endParaRPr lang="en-US" altLang="zh-CN" b="1" dirty="0">
              <a:solidFill>
                <a:schemeClr val="bg1"/>
              </a:solidFill>
              <a:latin typeface="微软雅黑" pitchFamily="34" charset="-122"/>
              <a:ea typeface="微软雅黑" pitchFamily="34" charset="-122"/>
            </a:endParaRPr>
          </a:p>
          <a:p>
            <a:pPr>
              <a:lnSpc>
                <a:spcPct val="150000"/>
              </a:lnSpc>
            </a:pPr>
            <a:r>
              <a:rPr lang="en-US" altLang="zh-CN" b="1" dirty="0">
                <a:solidFill>
                  <a:schemeClr val="bg1"/>
                </a:solidFill>
                <a:latin typeface="微软雅黑" pitchFamily="34" charset="-122"/>
                <a:ea typeface="微软雅黑" pitchFamily="34" charset="-122"/>
              </a:rPr>
              <a:t>3.3 </a:t>
            </a:r>
            <a:r>
              <a:rPr lang="zh-CN" altLang="zh-CN" b="1" dirty="0">
                <a:solidFill>
                  <a:schemeClr val="bg1"/>
                </a:solidFill>
                <a:latin typeface="微软雅黑" pitchFamily="34" charset="-122"/>
                <a:ea typeface="微软雅黑" pitchFamily="34" charset="-122"/>
              </a:rPr>
              <a:t>短距离无线通信技术</a:t>
            </a:r>
            <a:endParaRPr lang="en-US" altLang="zh-CN" b="1" dirty="0">
              <a:solidFill>
                <a:schemeClr val="bg1"/>
              </a:solidFill>
              <a:latin typeface="微软雅黑" pitchFamily="34" charset="-122"/>
              <a:ea typeface="微软雅黑" pitchFamily="34" charset="-122"/>
            </a:endParaRPr>
          </a:p>
          <a:p>
            <a:pPr>
              <a:lnSpc>
                <a:spcPct val="150000"/>
              </a:lnSpc>
            </a:pPr>
            <a:r>
              <a:rPr lang="en-US" altLang="zh-CN" b="1" dirty="0">
                <a:solidFill>
                  <a:schemeClr val="bg1"/>
                </a:solidFill>
                <a:latin typeface="微软雅黑" pitchFamily="34" charset="-122"/>
                <a:ea typeface="微软雅黑" pitchFamily="34" charset="-122"/>
              </a:rPr>
              <a:t>3.4 </a:t>
            </a:r>
            <a:r>
              <a:rPr lang="zh-CN" altLang="zh-CN" b="1" dirty="0">
                <a:solidFill>
                  <a:schemeClr val="bg1"/>
                </a:solidFill>
                <a:latin typeface="微软雅黑" pitchFamily="34" charset="-122"/>
                <a:ea typeface="微软雅黑" pitchFamily="34" charset="-122"/>
              </a:rPr>
              <a:t>长距离低功耗无线通信技术</a:t>
            </a:r>
            <a:endParaRPr lang="en-US" altLang="zh-CN" b="1" dirty="0">
              <a:solidFill>
                <a:schemeClr val="bg1"/>
              </a:solidFill>
              <a:latin typeface="微软雅黑" pitchFamily="34" charset="-122"/>
              <a:ea typeface="微软雅黑" pitchFamily="34" charset="-122"/>
            </a:endParaRPr>
          </a:p>
          <a:p>
            <a:pPr>
              <a:lnSpc>
                <a:spcPct val="150000"/>
              </a:lnSpc>
            </a:pPr>
            <a:r>
              <a:rPr lang="en-US" altLang="zh-CN" b="1" dirty="0">
                <a:solidFill>
                  <a:schemeClr val="bg1"/>
                </a:solidFill>
                <a:latin typeface="微软雅黑" pitchFamily="34" charset="-122"/>
                <a:ea typeface="微软雅黑" pitchFamily="34" charset="-122"/>
              </a:rPr>
              <a:t>3.5 </a:t>
            </a:r>
            <a:r>
              <a:rPr lang="zh-CN" altLang="zh-CN" b="1" dirty="0">
                <a:solidFill>
                  <a:schemeClr val="bg1"/>
                </a:solidFill>
                <a:latin typeface="微软雅黑" pitchFamily="34" charset="-122"/>
                <a:ea typeface="微软雅黑" pitchFamily="34" charset="-122"/>
              </a:rPr>
              <a:t>其他无线通信技术</a:t>
            </a:r>
            <a:endParaRPr lang="en-US" altLang="zh-CN" b="1" dirty="0">
              <a:solidFill>
                <a:schemeClr val="bg1"/>
              </a:solidFill>
              <a:latin typeface="微软雅黑" pitchFamily="34" charset="-122"/>
              <a:ea typeface="微软雅黑" pitchFamily="34" charset="-122"/>
            </a:endParaRPr>
          </a:p>
          <a:p>
            <a:pPr>
              <a:lnSpc>
                <a:spcPct val="150000"/>
              </a:lnSpc>
            </a:pPr>
            <a:r>
              <a:rPr lang="en-US" altLang="zh-CN" b="1" dirty="0">
                <a:solidFill>
                  <a:schemeClr val="bg1"/>
                </a:solidFill>
                <a:latin typeface="微软雅黑" pitchFamily="34" charset="-122"/>
                <a:ea typeface="微软雅黑" pitchFamily="34" charset="-122"/>
              </a:rPr>
              <a:t>3.6 </a:t>
            </a:r>
            <a:r>
              <a:rPr lang="zh-CN" altLang="zh-CN" b="1" dirty="0">
                <a:solidFill>
                  <a:schemeClr val="bg1"/>
                </a:solidFill>
                <a:latin typeface="微软雅黑" pitchFamily="34" charset="-122"/>
                <a:ea typeface="微软雅黑" pitchFamily="34" charset="-122"/>
              </a:rPr>
              <a:t>智能家居互联网接入技术 </a:t>
            </a:r>
            <a:endParaRPr lang="en-US" altLang="zh-CN" b="1" dirty="0">
              <a:solidFill>
                <a:schemeClr val="bg1"/>
              </a:solidFill>
              <a:latin typeface="微软雅黑" pitchFamily="34" charset="-122"/>
              <a:ea typeface="微软雅黑" pitchFamily="34" charset="-122"/>
            </a:endParaRPr>
          </a:p>
          <a:p>
            <a:pPr>
              <a:lnSpc>
                <a:spcPct val="150000"/>
              </a:lnSpc>
            </a:pPr>
            <a:r>
              <a:rPr lang="en-US" altLang="zh-CN" b="1" dirty="0">
                <a:solidFill>
                  <a:schemeClr val="bg1"/>
                </a:solidFill>
                <a:latin typeface="微软雅黑" pitchFamily="34" charset="-122"/>
                <a:ea typeface="微软雅黑" pitchFamily="34" charset="-122"/>
              </a:rPr>
              <a:t>3.7 </a:t>
            </a:r>
            <a:r>
              <a:rPr lang="zh-CN" altLang="en-US" b="1" dirty="0">
                <a:solidFill>
                  <a:schemeClr val="bg1"/>
                </a:solidFill>
                <a:latin typeface="微软雅黑" pitchFamily="34" charset="-122"/>
                <a:ea typeface="微软雅黑" pitchFamily="34" charset="-122"/>
              </a:rPr>
              <a:t>本章小结</a:t>
            </a:r>
            <a:endParaRPr lang="en-US" altLang="zh-CN" b="1" dirty="0">
              <a:solidFill>
                <a:schemeClr val="bg1"/>
              </a:solidFill>
              <a:latin typeface="微软雅黑" pitchFamily="34" charset="-122"/>
              <a:ea typeface="微软雅黑" pitchFamily="34" charset="-122"/>
            </a:endParaRPr>
          </a:p>
        </p:txBody>
      </p:sp>
      <p:sp>
        <p:nvSpPr>
          <p:cNvPr id="12" name="标题 1"/>
          <p:cNvSpPr>
            <a:spLocks noGrp="1"/>
          </p:cNvSpPr>
          <p:nvPr>
            <p:ph type="title"/>
          </p:nvPr>
        </p:nvSpPr>
        <p:spPr>
          <a:xfrm>
            <a:off x="1755775" y="2684463"/>
            <a:ext cx="2970213" cy="1597025"/>
          </a:xfrm>
        </p:spPr>
        <p:txBody>
          <a:bodyPr rtlCol="0">
            <a:normAutofit/>
          </a:bodyPr>
          <a:lstStyle/>
          <a:p>
            <a:pPr eaLnBrk="1" fontAlgn="auto" hangingPunct="1">
              <a:spcAft>
                <a:spcPts val="0"/>
              </a:spcAft>
              <a:defRPr/>
            </a:pPr>
            <a:r>
              <a:rPr lang="zh-CN" altLang="en-US" sz="5400" dirty="0"/>
              <a:t>主要内容</a:t>
            </a:r>
            <a:br>
              <a:rPr lang="en-US" altLang="zh-CN" sz="3200" dirty="0"/>
            </a:br>
            <a:r>
              <a:rPr lang="zh-CN" altLang="en-US" sz="3200" dirty="0"/>
              <a:t>      </a:t>
            </a:r>
            <a:r>
              <a:rPr lang="en-US" altLang="zh-CN" b="0" dirty="0">
                <a:solidFill>
                  <a:schemeClr val="bg1">
                    <a:lumMod val="50000"/>
                  </a:schemeClr>
                </a:solidFill>
                <a:latin typeface="Impact" pitchFamily="34" charset="0"/>
              </a:rPr>
              <a:t>CONTENTS</a:t>
            </a:r>
            <a:endParaRPr lang="zh-CN" altLang="en-US" b="0" dirty="0">
              <a:solidFill>
                <a:schemeClr val="bg1">
                  <a:lumMod val="50000"/>
                </a:schemeClr>
              </a:solidFill>
              <a:latin typeface="Impact" pitchFamily="34" charset="0"/>
            </a:endParaRPr>
          </a:p>
        </p:txBody>
      </p:sp>
      <p:sp>
        <p:nvSpPr>
          <p:cNvPr id="2" name="灯片编号占位符 1"/>
          <p:cNvSpPr>
            <a:spLocks noGrp="1"/>
          </p:cNvSpPr>
          <p:nvPr>
            <p:ph type="sldNum" sz="quarter" idx="12"/>
          </p:nvPr>
        </p:nvSpPr>
        <p:spPr/>
        <p:txBody>
          <a:bodyPr/>
          <a:lstStyle/>
          <a:p>
            <a:pPr>
              <a:defRPr/>
            </a:pPr>
            <a:fld id="{399481D1-FBB7-47A6-9DA0-B2DC666E375B}" type="slidenum">
              <a:rPr lang="zh-CN" altLang="en-US" smtClean="0"/>
              <a:pPr>
                <a:defRPr/>
              </a:pPr>
              <a:t>1</a:t>
            </a:fld>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84EC7FA-01AE-4507-B7B0-24AFB39EF306}"/>
              </a:ext>
            </a:extLst>
          </p:cNvPr>
          <p:cNvSpPr>
            <a:spLocks noGrp="1"/>
          </p:cNvSpPr>
          <p:nvPr>
            <p:ph type="sldNum" sz="quarter" idx="12"/>
          </p:nvPr>
        </p:nvSpPr>
        <p:spPr/>
        <p:txBody>
          <a:bodyPr/>
          <a:lstStyle/>
          <a:p>
            <a:pPr>
              <a:defRPr/>
            </a:pPr>
            <a:fld id="{50ADEA0E-23A9-456B-9717-115344457D6D}" type="slidenum">
              <a:rPr lang="zh-CN" altLang="en-US" smtClean="0"/>
              <a:pPr>
                <a:defRPr/>
              </a:pPr>
              <a:t>19</a:t>
            </a:fld>
            <a:endParaRPr lang="zh-CN" altLang="en-US"/>
          </a:p>
        </p:txBody>
      </p:sp>
      <p:sp>
        <p:nvSpPr>
          <p:cNvPr id="3" name="矩形 2">
            <a:extLst>
              <a:ext uri="{FF2B5EF4-FFF2-40B4-BE49-F238E27FC236}">
                <a16:creationId xmlns:a16="http://schemas.microsoft.com/office/drawing/2014/main" id="{9BB867C3-5352-4371-86C5-58AE46C3EA25}"/>
              </a:ext>
            </a:extLst>
          </p:cNvPr>
          <p:cNvSpPr/>
          <p:nvPr/>
        </p:nvSpPr>
        <p:spPr>
          <a:xfrm>
            <a:off x="630145" y="540110"/>
            <a:ext cx="2626040"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3.5.3 NFC</a:t>
            </a:r>
            <a:r>
              <a:rPr lang="zh-CN" altLang="en-US" sz="2800" b="1" dirty="0">
                <a:solidFill>
                  <a:srgbClr val="00B0F0"/>
                </a:solidFill>
                <a:latin typeface="微软雅黑" pitchFamily="34" charset="-122"/>
                <a:ea typeface="微软雅黑" pitchFamily="34" charset="-122"/>
                <a:cs typeface="+mj-cs"/>
              </a:rPr>
              <a:t>技术</a:t>
            </a:r>
          </a:p>
        </p:txBody>
      </p:sp>
      <p:sp>
        <p:nvSpPr>
          <p:cNvPr id="4" name="矩形 3">
            <a:extLst>
              <a:ext uri="{FF2B5EF4-FFF2-40B4-BE49-F238E27FC236}">
                <a16:creationId xmlns:a16="http://schemas.microsoft.com/office/drawing/2014/main" id="{BE3B0551-BF85-4F30-B76E-BDC18A6DDA8C}"/>
              </a:ext>
            </a:extLst>
          </p:cNvPr>
          <p:cNvSpPr/>
          <p:nvPr/>
        </p:nvSpPr>
        <p:spPr>
          <a:xfrm>
            <a:off x="1080195" y="2070280"/>
            <a:ext cx="8730970" cy="2246769"/>
          </a:xfrm>
          <a:prstGeom prst="rect">
            <a:avLst/>
          </a:prstGeom>
        </p:spPr>
        <p:txBody>
          <a:bodyPr wrap="square">
            <a:spAutoFit/>
          </a:bodyPr>
          <a:lstStyle/>
          <a:p>
            <a:r>
              <a:rPr lang="en-US" altLang="zh-CN" kern="100" spc="40" dirty="0">
                <a:latin typeface="Times New Roman" panose="02020603050405020304" pitchFamily="18" charset="0"/>
                <a:ea typeface="宋体" panose="02010600030101010101" pitchFamily="2" charset="-122"/>
              </a:rPr>
              <a:t>        NFC</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40" dirty="0">
                <a:latin typeface="Times New Roman" panose="02020603050405020304" pitchFamily="18" charset="0"/>
                <a:ea typeface="宋体" panose="02010600030101010101" pitchFamily="2" charset="-122"/>
              </a:rPr>
              <a:t>Near Field Communication</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）近场通信技术，是一种短距离高频无线通信技术。该技术允许电子设备之间以非接触方式实现点对点之间的数据传输，其通信距离在十厘米左右。</a:t>
            </a:r>
            <a:r>
              <a:rPr lang="en-US" altLang="zh-CN" kern="100" spc="40" dirty="0">
                <a:latin typeface="Times New Roman" panose="02020603050405020304" pitchFamily="18" charset="0"/>
                <a:ea typeface="宋体" panose="02010600030101010101" pitchFamily="2" charset="-122"/>
              </a:rPr>
              <a:t>NFC</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技术最早由</a:t>
            </a:r>
            <a:r>
              <a:rPr lang="en-US" altLang="zh-CN" kern="100" spc="40" dirty="0">
                <a:latin typeface="Times New Roman" panose="02020603050405020304" pitchFamily="18" charset="0"/>
                <a:ea typeface="宋体" panose="02010600030101010101" pitchFamily="2" charset="-122"/>
              </a:rPr>
              <a:t>Sony</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spc="40" dirty="0">
                <a:latin typeface="Times New Roman" panose="02020603050405020304" pitchFamily="18" charset="0"/>
                <a:ea typeface="宋体" panose="02010600030101010101" pitchFamily="2" charset="-122"/>
              </a:rPr>
              <a:t>Philips</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（现恩智浦半导体）各自开发成功，工作频率为</a:t>
            </a:r>
            <a:r>
              <a:rPr lang="en-US" altLang="zh-CN" kern="100" spc="40" dirty="0">
                <a:latin typeface="Times New Roman" panose="02020603050405020304" pitchFamily="18" charset="0"/>
                <a:ea typeface="宋体" panose="02010600030101010101" pitchFamily="2" charset="-122"/>
              </a:rPr>
              <a:t>13.56MHz, </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采用主动和被动两种读取模式，其传输速度有</a:t>
            </a:r>
            <a:r>
              <a:rPr lang="en-US" altLang="zh-CN" kern="100" spc="40" dirty="0">
                <a:latin typeface="Times New Roman" panose="02020603050405020304" pitchFamily="18" charset="0"/>
                <a:ea typeface="宋体" panose="02010600030101010101" pitchFamily="2" charset="-122"/>
              </a:rPr>
              <a:t>106 kbps</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40" dirty="0">
                <a:latin typeface="Times New Roman" panose="02020603050405020304" pitchFamily="18" charset="0"/>
                <a:ea typeface="宋体" panose="02010600030101010101" pitchFamily="2" charset="-122"/>
              </a:rPr>
              <a:t>212 kbps </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或者</a:t>
            </a:r>
            <a:r>
              <a:rPr lang="en-US" altLang="zh-CN" kern="100" spc="40" dirty="0">
                <a:latin typeface="Times New Roman" panose="02020603050405020304" pitchFamily="18" charset="0"/>
                <a:ea typeface="宋体" panose="02010600030101010101" pitchFamily="2" charset="-122"/>
              </a:rPr>
              <a:t>424 kbps</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三种。近场通信技术已经成为</a:t>
            </a:r>
            <a:r>
              <a:rPr lang="en-US" altLang="zh-CN" kern="100" spc="40" dirty="0">
                <a:latin typeface="Times New Roman" panose="02020603050405020304" pitchFamily="18" charset="0"/>
                <a:ea typeface="宋体" panose="02010600030101010101" pitchFamily="2" charset="-122"/>
              </a:rPr>
              <a:t>ISO/IEC IS 18092</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国际标准、</a:t>
            </a:r>
            <a:r>
              <a:rPr lang="en-US" altLang="zh-CN" kern="100" spc="40" dirty="0">
                <a:latin typeface="Times New Roman" panose="02020603050405020304" pitchFamily="18" charset="0"/>
                <a:ea typeface="宋体" panose="02010600030101010101" pitchFamily="2" charset="-122"/>
              </a:rPr>
              <a:t>ECMA-340</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标准与</a:t>
            </a:r>
            <a:r>
              <a:rPr lang="en-US" altLang="zh-CN" kern="100" spc="40" dirty="0">
                <a:latin typeface="Times New Roman" panose="02020603050405020304" pitchFamily="18" charset="0"/>
                <a:ea typeface="宋体" panose="02010600030101010101" pitchFamily="2" charset="-122"/>
              </a:rPr>
              <a:t>ETSI TS 102 190</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标准。</a:t>
            </a:r>
            <a:endParaRPr lang="zh-CN" altLang="en-US" dirty="0"/>
          </a:p>
        </p:txBody>
      </p:sp>
    </p:spTree>
    <p:extLst>
      <p:ext uri="{BB962C8B-B14F-4D97-AF65-F5344CB8AC3E}">
        <p14:creationId xmlns:p14="http://schemas.microsoft.com/office/powerpoint/2010/main" val="306656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D81E32A-D1D6-4611-B0DF-5433CDF8FE58}"/>
              </a:ext>
            </a:extLst>
          </p:cNvPr>
          <p:cNvSpPr>
            <a:spLocks noGrp="1"/>
          </p:cNvSpPr>
          <p:nvPr>
            <p:ph type="sldNum" sz="quarter" idx="12"/>
          </p:nvPr>
        </p:nvSpPr>
        <p:spPr/>
        <p:txBody>
          <a:bodyPr/>
          <a:lstStyle/>
          <a:p>
            <a:pPr>
              <a:defRPr/>
            </a:pPr>
            <a:fld id="{50ADEA0E-23A9-456B-9717-115344457D6D}" type="slidenum">
              <a:rPr lang="zh-CN" altLang="en-US" smtClean="0"/>
              <a:pPr>
                <a:defRPr/>
              </a:pPr>
              <a:t>20</a:t>
            </a:fld>
            <a:endParaRPr lang="zh-CN" altLang="en-US"/>
          </a:p>
        </p:txBody>
      </p:sp>
      <p:sp>
        <p:nvSpPr>
          <p:cNvPr id="3" name="矩形 2">
            <a:extLst>
              <a:ext uri="{FF2B5EF4-FFF2-40B4-BE49-F238E27FC236}">
                <a16:creationId xmlns:a16="http://schemas.microsoft.com/office/drawing/2014/main" id="{F3F41F14-42D0-4455-807F-B0CF9034ADDF}"/>
              </a:ext>
            </a:extLst>
          </p:cNvPr>
          <p:cNvSpPr/>
          <p:nvPr/>
        </p:nvSpPr>
        <p:spPr>
          <a:xfrm>
            <a:off x="630145" y="540110"/>
            <a:ext cx="2704587"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3.5.4 </a:t>
            </a:r>
            <a:r>
              <a:rPr lang="zh-CN" altLang="en-US" sz="2800" b="1" dirty="0">
                <a:solidFill>
                  <a:srgbClr val="00B0F0"/>
                </a:solidFill>
                <a:latin typeface="微软雅黑" pitchFamily="34" charset="-122"/>
                <a:ea typeface="微软雅黑" pitchFamily="34" charset="-122"/>
                <a:cs typeface="+mj-cs"/>
              </a:rPr>
              <a:t>红外技术 </a:t>
            </a:r>
          </a:p>
        </p:txBody>
      </p:sp>
      <p:sp>
        <p:nvSpPr>
          <p:cNvPr id="4" name="矩形 3">
            <a:extLst>
              <a:ext uri="{FF2B5EF4-FFF2-40B4-BE49-F238E27FC236}">
                <a16:creationId xmlns:a16="http://schemas.microsoft.com/office/drawing/2014/main" id="{FB0421B5-4843-4224-9E29-7FF9A7CCDBA9}"/>
              </a:ext>
            </a:extLst>
          </p:cNvPr>
          <p:cNvSpPr/>
          <p:nvPr/>
        </p:nvSpPr>
        <p:spPr>
          <a:xfrm>
            <a:off x="414211" y="1305195"/>
            <a:ext cx="9856095" cy="5170646"/>
          </a:xfrm>
          <a:prstGeom prst="rect">
            <a:avLst/>
          </a:prstGeom>
        </p:spPr>
        <p:txBody>
          <a:bodyPr wrap="square">
            <a:spAutoFit/>
          </a:bodyPr>
          <a:lstStyle/>
          <a:p>
            <a:pPr marL="76200" indent="243840" algn="just">
              <a:lnSpc>
                <a:spcPct val="150000"/>
              </a:lnSpc>
              <a:spcAft>
                <a:spcPts val="0"/>
              </a:spcAft>
            </a:pPr>
            <a:r>
              <a:rPr lang="en-US" altLang="zh-CN" kern="100" spc="40" dirty="0">
                <a:latin typeface="Times New Roman" panose="02020603050405020304" pitchFamily="18" charset="0"/>
                <a:ea typeface="宋体" panose="02010600030101010101" pitchFamily="2" charset="-122"/>
              </a:rPr>
              <a:t>    </a:t>
            </a:r>
            <a:r>
              <a:rPr lang="zh-CN" altLang="zh-CN" kern="100" spc="40" dirty="0">
                <a:latin typeface="Times New Roman" panose="02020603050405020304" pitchFamily="18" charset="0"/>
                <a:ea typeface="宋体" panose="02010600030101010101" pitchFamily="2" charset="-122"/>
              </a:rPr>
              <a:t>红外通信技术利用红外技术实现两点间的近距离保密通信和信息转发，一般由红外发射和接收系统两部分组成。红外发射系将红外辐射源进行调制后发射红外信号，接收系统通过光学装置和红外探测器进行接收，完成通信。</a:t>
            </a:r>
            <a:endParaRPr lang="zh-CN" altLang="zh-CN" kern="100" dirty="0">
              <a:latin typeface="Times New Roman" panose="02020603050405020304" pitchFamily="18" charset="0"/>
              <a:ea typeface="宋体" panose="02010600030101010101" pitchFamily="2" charset="-122"/>
            </a:endParaRPr>
          </a:p>
          <a:p>
            <a:pPr marL="76200" indent="243840" algn="just">
              <a:lnSpc>
                <a:spcPct val="150000"/>
              </a:lnSpc>
              <a:spcAft>
                <a:spcPts val="0"/>
              </a:spcAft>
            </a:pPr>
            <a:r>
              <a:rPr lang="en-US" altLang="zh-CN" kern="100" spc="40" dirty="0">
                <a:latin typeface="Times New Roman" panose="02020603050405020304" pitchFamily="18" charset="0"/>
                <a:ea typeface="宋体" panose="02010600030101010101" pitchFamily="2" charset="-122"/>
              </a:rPr>
              <a:t>    </a:t>
            </a:r>
            <a:r>
              <a:rPr lang="zh-CN" altLang="zh-CN" kern="100" spc="40" dirty="0">
                <a:latin typeface="Times New Roman" panose="02020603050405020304" pitchFamily="18" charset="0"/>
                <a:ea typeface="宋体" panose="02010600030101010101" pitchFamily="2" charset="-122"/>
              </a:rPr>
              <a:t>红外通信技术使用红外线通信，其实是红外线也是一种电磁波，波长在</a:t>
            </a:r>
            <a:r>
              <a:rPr lang="en-US" altLang="zh-CN" kern="100" spc="40" dirty="0">
                <a:latin typeface="Times New Roman" panose="02020603050405020304" pitchFamily="18" charset="0"/>
                <a:ea typeface="宋体" panose="02010600030101010101" pitchFamily="2" charset="-122"/>
              </a:rPr>
              <a:t>750nm</a:t>
            </a:r>
            <a:r>
              <a:rPr lang="zh-CN" altLang="zh-CN" kern="100" spc="40" dirty="0">
                <a:latin typeface="Times New Roman" panose="02020603050405020304" pitchFamily="18" charset="0"/>
                <a:ea typeface="宋体" panose="02010600030101010101" pitchFamily="2" charset="-122"/>
              </a:rPr>
              <a:t>至</a:t>
            </a:r>
            <a:r>
              <a:rPr lang="en-US" altLang="zh-CN" kern="100" spc="40" dirty="0">
                <a:latin typeface="Times New Roman" panose="02020603050405020304" pitchFamily="18" charset="0"/>
                <a:ea typeface="宋体" panose="02010600030101010101" pitchFamily="2" charset="-122"/>
              </a:rPr>
              <a:t>1mm</a:t>
            </a:r>
            <a:r>
              <a:rPr lang="zh-CN" altLang="zh-CN" kern="100" spc="40" dirty="0">
                <a:latin typeface="Times New Roman" panose="02020603050405020304" pitchFamily="18" charset="0"/>
                <a:ea typeface="宋体" panose="02010600030101010101" pitchFamily="2" charset="-122"/>
              </a:rPr>
              <a:t>之间。红外线频率比微波高，但比可见光低，是一种人的眼睛看不到的光线。红外通信采用红外数据协会（</a:t>
            </a:r>
            <a:r>
              <a:rPr lang="en-US" altLang="zh-CN" kern="100" spc="40" dirty="0">
                <a:latin typeface="Times New Roman" panose="02020603050405020304" pitchFamily="18" charset="0"/>
                <a:ea typeface="宋体" panose="02010600030101010101" pitchFamily="2" charset="-122"/>
              </a:rPr>
              <a:t>IRDA</a:t>
            </a:r>
            <a:r>
              <a:rPr lang="zh-CN" altLang="zh-CN" kern="100" spc="40" dirty="0">
                <a:latin typeface="Times New Roman" panose="02020603050405020304" pitchFamily="18" charset="0"/>
                <a:ea typeface="宋体" panose="02010600030101010101" pitchFamily="2" charset="-122"/>
              </a:rPr>
              <a:t>）通信协议标准，采用波长在</a:t>
            </a:r>
            <a:r>
              <a:rPr lang="en-US" altLang="zh-CN" kern="100" spc="40" dirty="0">
                <a:latin typeface="Times New Roman" panose="02020603050405020304" pitchFamily="18" charset="0"/>
                <a:ea typeface="宋体" panose="02010600030101010101" pitchFamily="2" charset="-122"/>
              </a:rPr>
              <a:t>850</a:t>
            </a:r>
            <a:r>
              <a:rPr lang="zh-CN" altLang="zh-CN" kern="100" spc="40" dirty="0">
                <a:latin typeface="Times New Roman" panose="02020603050405020304" pitchFamily="18" charset="0"/>
                <a:ea typeface="宋体" panose="02010600030101010101" pitchFamily="2" charset="-122"/>
              </a:rPr>
              <a:t>至</a:t>
            </a:r>
            <a:r>
              <a:rPr lang="en-US" altLang="zh-CN" kern="100" spc="40" dirty="0">
                <a:latin typeface="Times New Roman" panose="02020603050405020304" pitchFamily="18" charset="0"/>
                <a:ea typeface="宋体" panose="02010600030101010101" pitchFamily="2" charset="-122"/>
              </a:rPr>
              <a:t>900nm</a:t>
            </a:r>
            <a:r>
              <a:rPr lang="zh-CN" altLang="zh-CN" kern="100" spc="40" dirty="0">
                <a:latin typeface="Times New Roman" panose="02020603050405020304" pitchFamily="18" charset="0"/>
                <a:ea typeface="宋体" panose="02010600030101010101" pitchFamily="2" charset="-122"/>
              </a:rPr>
              <a:t>之内红外线。</a:t>
            </a:r>
            <a:endParaRPr lang="zh-CN" altLang="zh-CN" kern="100" dirty="0">
              <a:latin typeface="Times New Roman" panose="02020603050405020304" pitchFamily="18" charset="0"/>
              <a:ea typeface="宋体" panose="02010600030101010101" pitchFamily="2" charset="-122"/>
            </a:endParaRPr>
          </a:p>
          <a:p>
            <a:pPr marL="76200" indent="243840" algn="just">
              <a:lnSpc>
                <a:spcPct val="150000"/>
              </a:lnSpc>
              <a:spcAft>
                <a:spcPts val="0"/>
              </a:spcAft>
            </a:pPr>
            <a:r>
              <a:rPr lang="en-US" altLang="zh-CN" kern="100" spc="40" dirty="0">
                <a:latin typeface="Times New Roman" panose="02020603050405020304" pitchFamily="18" charset="0"/>
                <a:ea typeface="宋体" panose="02010600030101010101" pitchFamily="2" charset="-122"/>
              </a:rPr>
              <a:t>    </a:t>
            </a:r>
            <a:r>
              <a:rPr lang="zh-CN" altLang="zh-CN" kern="100" spc="40" dirty="0">
                <a:latin typeface="Times New Roman" panose="02020603050405020304" pitchFamily="18" charset="0"/>
                <a:ea typeface="宋体" panose="02010600030101010101" pitchFamily="2" charset="-122"/>
              </a:rPr>
              <a:t>尽管红外通信技术有许多局限性，如传输距离短、对传输方向性要求高、通信角度小等缺点，但它具有通信稳定性好、保密性强、信息容量大、结构简单、成本低廉等特点，因此被广泛应用于智能家电的遥控控制等应用场景，仍然会在智能家居控制系统占据一席之地。</a:t>
            </a:r>
            <a:endParaRPr lang="zh-CN" altLang="zh-CN"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20163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F24540D-6673-4155-94D0-905B75838461}"/>
              </a:ext>
            </a:extLst>
          </p:cNvPr>
          <p:cNvSpPr>
            <a:spLocks noGrp="1"/>
          </p:cNvSpPr>
          <p:nvPr>
            <p:ph type="sldNum" sz="quarter" idx="12"/>
          </p:nvPr>
        </p:nvSpPr>
        <p:spPr/>
        <p:txBody>
          <a:bodyPr/>
          <a:lstStyle/>
          <a:p>
            <a:pPr>
              <a:defRPr/>
            </a:pPr>
            <a:fld id="{50ADEA0E-23A9-456B-9717-115344457D6D}" type="slidenum">
              <a:rPr lang="zh-CN" altLang="en-US" smtClean="0"/>
              <a:pPr>
                <a:defRPr/>
              </a:pPr>
              <a:t>21</a:t>
            </a:fld>
            <a:endParaRPr lang="zh-CN" altLang="en-US"/>
          </a:p>
        </p:txBody>
      </p:sp>
      <p:sp>
        <p:nvSpPr>
          <p:cNvPr id="3" name="矩形 2">
            <a:extLst>
              <a:ext uri="{FF2B5EF4-FFF2-40B4-BE49-F238E27FC236}">
                <a16:creationId xmlns:a16="http://schemas.microsoft.com/office/drawing/2014/main" id="{67DF1C04-63CC-4F7F-8C1A-F8346940FC1B}"/>
              </a:ext>
            </a:extLst>
          </p:cNvPr>
          <p:cNvSpPr/>
          <p:nvPr/>
        </p:nvSpPr>
        <p:spPr>
          <a:xfrm>
            <a:off x="630145" y="540110"/>
            <a:ext cx="2624436"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3.5.5 LIFI</a:t>
            </a:r>
            <a:r>
              <a:rPr lang="zh-CN" altLang="en-US" sz="2800" b="1" dirty="0">
                <a:solidFill>
                  <a:srgbClr val="00B0F0"/>
                </a:solidFill>
                <a:latin typeface="微软雅黑" pitchFamily="34" charset="-122"/>
                <a:ea typeface="微软雅黑" pitchFamily="34" charset="-122"/>
                <a:cs typeface="+mj-cs"/>
              </a:rPr>
              <a:t>技术 </a:t>
            </a:r>
          </a:p>
        </p:txBody>
      </p:sp>
      <p:sp>
        <p:nvSpPr>
          <p:cNvPr id="4" name="矩形 3">
            <a:extLst>
              <a:ext uri="{FF2B5EF4-FFF2-40B4-BE49-F238E27FC236}">
                <a16:creationId xmlns:a16="http://schemas.microsoft.com/office/drawing/2014/main" id="{F505D4F2-502F-4A3B-A1DE-E3D9380273E2}"/>
              </a:ext>
            </a:extLst>
          </p:cNvPr>
          <p:cNvSpPr/>
          <p:nvPr/>
        </p:nvSpPr>
        <p:spPr>
          <a:xfrm>
            <a:off x="1170205" y="2115285"/>
            <a:ext cx="8955995" cy="2554545"/>
          </a:xfrm>
          <a:prstGeom prst="rect">
            <a:avLst/>
          </a:prstGeom>
        </p:spPr>
        <p:txBody>
          <a:bodyPr wrap="square">
            <a:spAutoFit/>
          </a:bodyPr>
          <a:lstStyle/>
          <a:p>
            <a:r>
              <a:rPr lang="en-US" altLang="zh-CN" kern="100" dirty="0">
                <a:latin typeface="宋体" panose="02010600030101010101" pitchFamily="2" charset="-122"/>
                <a:cs typeface="Times New Roman" panose="02020603050405020304" pitchFamily="18" charset="0"/>
              </a:rPr>
              <a:t>    </a:t>
            </a:r>
            <a:r>
              <a:rPr lang="en-US" altLang="zh-CN" kern="100" dirty="0" err="1">
                <a:latin typeface="宋体" panose="02010600030101010101" pitchFamily="2" charset="-122"/>
                <a:cs typeface="Times New Roman" panose="02020603050405020304" pitchFamily="18" charset="0"/>
              </a:rPr>
              <a:t>LiFi</a:t>
            </a:r>
            <a:r>
              <a:rPr lang="zh-CN" altLang="zh-CN" kern="100" dirty="0">
                <a:ea typeface="宋体" panose="02010600030101010101" pitchFamily="2" charset="-122"/>
                <a:cs typeface="Times New Roman" panose="02020603050405020304" pitchFamily="18" charset="0"/>
              </a:rPr>
              <a:t>（</a:t>
            </a:r>
            <a:r>
              <a:rPr lang="en-US" altLang="zh-CN" kern="100" dirty="0">
                <a:ea typeface="宋体" panose="02010600030101010101" pitchFamily="2" charset="-122"/>
                <a:cs typeface="Times New Roman" panose="02020603050405020304" pitchFamily="18" charset="0"/>
              </a:rPr>
              <a:t>Light Fidelity</a:t>
            </a:r>
            <a:r>
              <a:rPr lang="zh-CN" altLang="zh-CN" kern="100" dirty="0">
                <a:ea typeface="宋体" panose="02010600030101010101" pitchFamily="2" charset="-122"/>
                <a:cs typeface="Times New Roman" panose="02020603050405020304" pitchFamily="18" charset="0"/>
              </a:rPr>
              <a:t>）是一种基于光的新兴无线通信技术，结合了光的照明功能和数据通信功能。</a:t>
            </a:r>
            <a:r>
              <a:rPr lang="en-US" altLang="zh-CN" kern="100" dirty="0" err="1">
                <a:ea typeface="宋体" panose="02010600030101010101" pitchFamily="2" charset="-122"/>
                <a:cs typeface="Times New Roman" panose="02020603050405020304" pitchFamily="18" charset="0"/>
              </a:rPr>
              <a:t>LiFi</a:t>
            </a:r>
            <a:r>
              <a:rPr lang="zh-CN" altLang="zh-CN" kern="100" dirty="0">
                <a:ea typeface="宋体" panose="02010600030101010101" pitchFamily="2" charset="-122"/>
                <a:cs typeface="Times New Roman" panose="02020603050405020304" pitchFamily="18" charset="0"/>
              </a:rPr>
              <a:t>通信也称为可见光通信</a:t>
            </a:r>
            <a:r>
              <a:rPr lang="en-US" altLang="zh-CN" kern="100" dirty="0">
                <a:ea typeface="宋体" panose="02010600030101010101" pitchFamily="2" charset="-122"/>
                <a:cs typeface="Times New Roman" panose="02020603050405020304" pitchFamily="18" charset="0"/>
              </a:rPr>
              <a:t>VLC</a:t>
            </a:r>
            <a:r>
              <a:rPr lang="zh-CN" altLang="zh-CN" kern="100" dirty="0">
                <a:ea typeface="宋体" panose="02010600030101010101" pitchFamily="2" charset="-122"/>
                <a:cs typeface="Times New Roman" panose="02020603050405020304" pitchFamily="18" charset="0"/>
              </a:rPr>
              <a:t>（</a:t>
            </a:r>
            <a:r>
              <a:rPr lang="en-US" altLang="zh-CN" kern="100" dirty="0">
                <a:ea typeface="宋体" panose="02010600030101010101" pitchFamily="2" charset="-122"/>
                <a:cs typeface="Times New Roman" panose="02020603050405020304" pitchFamily="18" charset="0"/>
              </a:rPr>
              <a:t>Visible Light Communication</a:t>
            </a:r>
            <a:r>
              <a:rPr lang="zh-CN" altLang="zh-CN" kern="100" dirty="0">
                <a:ea typeface="宋体" panose="02010600030101010101" pitchFamily="2" charset="-122"/>
                <a:cs typeface="Times New Roman" panose="02020603050405020304" pitchFamily="18" charset="0"/>
              </a:rPr>
              <a:t>），随着白光发光二极管（</a:t>
            </a:r>
            <a:r>
              <a:rPr lang="en-US" altLang="zh-CN" kern="100" dirty="0">
                <a:ea typeface="宋体" panose="02010600030101010101" pitchFamily="2" charset="-122"/>
                <a:cs typeface="Times New Roman" panose="02020603050405020304" pitchFamily="18" charset="0"/>
              </a:rPr>
              <a:t>LED</a:t>
            </a:r>
            <a:r>
              <a:rPr lang="zh-CN" altLang="zh-CN" kern="100" dirty="0">
                <a:ea typeface="宋体" panose="02010600030101010101" pitchFamily="2" charset="-122"/>
                <a:cs typeface="Times New Roman" panose="02020603050405020304" pitchFamily="18" charset="0"/>
              </a:rPr>
              <a:t>）技术的发展，成为新一代无线通信技术的研究热点之一。</a:t>
            </a:r>
            <a:r>
              <a:rPr lang="en-US" altLang="zh-CN" kern="100" dirty="0" err="1">
                <a:ea typeface="宋体" panose="02010600030101010101" pitchFamily="2" charset="-122"/>
                <a:cs typeface="Times New Roman" panose="02020603050405020304" pitchFamily="18" charset="0"/>
              </a:rPr>
              <a:t>LiFi</a:t>
            </a:r>
            <a:r>
              <a:rPr lang="zh-CN" altLang="zh-CN" kern="100" dirty="0">
                <a:ea typeface="宋体" panose="02010600030101010101" pitchFamily="2" charset="-122"/>
                <a:cs typeface="Times New Roman" panose="02020603050405020304" pitchFamily="18" charset="0"/>
              </a:rPr>
              <a:t>概念最早由爱丁堡大学的德国物理学家</a:t>
            </a:r>
            <a:r>
              <a:rPr lang="en-US" altLang="zh-CN" kern="100" dirty="0" err="1">
                <a:ea typeface="宋体" panose="02010600030101010101" pitchFamily="2" charset="-122"/>
                <a:cs typeface="Times New Roman" panose="02020603050405020304" pitchFamily="18" charset="0"/>
              </a:rPr>
              <a:t>Hardal</a:t>
            </a:r>
            <a:r>
              <a:rPr lang="en-US" altLang="zh-CN" kern="100" dirty="0">
                <a:ea typeface="宋体" panose="02010600030101010101" pitchFamily="2" charset="-122"/>
                <a:cs typeface="Times New Roman" panose="02020603050405020304" pitchFamily="18" charset="0"/>
              </a:rPr>
              <a:t> Hass</a:t>
            </a:r>
            <a:r>
              <a:rPr lang="zh-CN" altLang="zh-CN" kern="100" dirty="0">
                <a:ea typeface="宋体" panose="02010600030101010101" pitchFamily="2" charset="-122"/>
                <a:cs typeface="Times New Roman" panose="02020603050405020304" pitchFamily="18" charset="0"/>
              </a:rPr>
              <a:t>教授在</a:t>
            </a:r>
            <a:r>
              <a:rPr lang="en-US" altLang="zh-CN" kern="100" dirty="0">
                <a:ea typeface="宋体" panose="02010600030101010101" pitchFamily="2" charset="-122"/>
                <a:cs typeface="Times New Roman" panose="02020603050405020304" pitchFamily="18" charset="0"/>
              </a:rPr>
              <a:t>2011</a:t>
            </a:r>
            <a:r>
              <a:rPr lang="zh-CN" altLang="zh-CN" kern="100" dirty="0">
                <a:ea typeface="宋体" panose="02010600030101010101" pitchFamily="2" charset="-122"/>
                <a:cs typeface="Times New Roman" panose="02020603050405020304" pitchFamily="18" charset="0"/>
              </a:rPr>
              <a:t>年</a:t>
            </a:r>
            <a:r>
              <a:rPr lang="en-US" altLang="zh-CN" kern="100" dirty="0">
                <a:ea typeface="宋体" panose="02010600030101010101" pitchFamily="2" charset="-122"/>
                <a:cs typeface="Times New Roman" panose="02020603050405020304" pitchFamily="18" charset="0"/>
              </a:rPr>
              <a:t>10</a:t>
            </a:r>
            <a:r>
              <a:rPr lang="zh-CN" altLang="zh-CN" kern="100" dirty="0">
                <a:ea typeface="宋体" panose="02010600030101010101" pitchFamily="2" charset="-122"/>
                <a:cs typeface="Times New Roman" panose="02020603050405020304" pitchFamily="18" charset="0"/>
              </a:rPr>
              <a:t>月提出，并首次将“</a:t>
            </a:r>
            <a:r>
              <a:rPr lang="en-US" altLang="zh-CN" kern="100" dirty="0">
                <a:ea typeface="宋体" panose="02010600030101010101" pitchFamily="2" charset="-122"/>
                <a:cs typeface="Times New Roman" panose="02020603050405020304" pitchFamily="18" charset="0"/>
              </a:rPr>
              <a:t>VLC</a:t>
            </a:r>
            <a:r>
              <a:rPr lang="zh-CN" altLang="zh-CN" kern="100" dirty="0">
                <a:ea typeface="宋体" panose="02010600030101010101" pitchFamily="2" charset="-122"/>
                <a:cs typeface="Times New Roman" panose="02020603050405020304" pitchFamily="18" charset="0"/>
              </a:rPr>
              <a:t>”称为“</a:t>
            </a:r>
            <a:r>
              <a:rPr lang="en-US" altLang="zh-CN" kern="100" dirty="0" err="1">
                <a:ea typeface="宋体" panose="02010600030101010101" pitchFamily="2" charset="-122"/>
                <a:cs typeface="Times New Roman" panose="02020603050405020304" pitchFamily="18" charset="0"/>
              </a:rPr>
              <a:t>LiFi</a:t>
            </a:r>
            <a:r>
              <a:rPr lang="zh-CN" altLang="zh-CN" kern="100" dirty="0">
                <a:ea typeface="宋体" panose="02010600030101010101" pitchFamily="2" charset="-122"/>
                <a:cs typeface="Times New Roman" panose="02020603050405020304" pitchFamily="18" charset="0"/>
              </a:rPr>
              <a:t>”。经过多年的努力，</a:t>
            </a:r>
            <a:r>
              <a:rPr lang="en-US" altLang="zh-CN" kern="100" dirty="0">
                <a:ea typeface="宋体" panose="02010600030101010101" pitchFamily="2" charset="-122"/>
                <a:cs typeface="Times New Roman" panose="02020603050405020304" pitchFamily="18" charset="0"/>
              </a:rPr>
              <a:t>Harald Hass</a:t>
            </a:r>
            <a:r>
              <a:rPr lang="zh-CN" altLang="zh-CN" kern="100" dirty="0">
                <a:ea typeface="宋体" panose="02010600030101010101" pitchFamily="2" charset="-122"/>
                <a:cs typeface="Times New Roman" panose="02020603050405020304" pitchFamily="18" charset="0"/>
              </a:rPr>
              <a:t>教授逐步将</a:t>
            </a:r>
            <a:r>
              <a:rPr lang="en-US" altLang="zh-CN" kern="100" dirty="0">
                <a:ea typeface="宋体" panose="02010600030101010101" pitchFamily="2" charset="-122"/>
                <a:cs typeface="Times New Roman" panose="02020603050405020304" pitchFamily="18" charset="0"/>
              </a:rPr>
              <a:t>Li-Fi</a:t>
            </a:r>
            <a:r>
              <a:rPr lang="zh-CN" altLang="zh-CN" kern="100" dirty="0">
                <a:ea typeface="宋体" panose="02010600030101010101" pitchFamily="2" charset="-122"/>
                <a:cs typeface="Times New Roman" panose="02020603050405020304" pitchFamily="18" charset="0"/>
              </a:rPr>
              <a:t>概念从实验室的理论变成了现实中的产品。新的</a:t>
            </a:r>
            <a:r>
              <a:rPr lang="en-US" altLang="zh-CN" kern="100" dirty="0" err="1">
                <a:ea typeface="宋体" panose="02010600030101010101" pitchFamily="2" charset="-122"/>
                <a:cs typeface="Times New Roman" panose="02020603050405020304" pitchFamily="18" charset="0"/>
              </a:rPr>
              <a:t>LiFi</a:t>
            </a:r>
            <a:r>
              <a:rPr lang="en-US" altLang="zh-CN" kern="100" dirty="0">
                <a:ea typeface="宋体" panose="02010600030101010101" pitchFamily="2" charset="-122"/>
                <a:cs typeface="Times New Roman" panose="02020603050405020304" pitchFamily="18" charset="0"/>
              </a:rPr>
              <a:t> </a:t>
            </a:r>
            <a:r>
              <a:rPr lang="zh-CN" altLang="zh-CN" kern="100" dirty="0">
                <a:ea typeface="宋体" panose="02010600030101010101" pitchFamily="2" charset="-122"/>
                <a:cs typeface="Times New Roman" panose="02020603050405020304" pitchFamily="18" charset="0"/>
              </a:rPr>
              <a:t>产品，体积更加小巧，双向传输速率达到</a:t>
            </a:r>
            <a:r>
              <a:rPr lang="en-US" altLang="zh-CN" kern="100" dirty="0">
                <a:ea typeface="宋体" panose="02010600030101010101" pitchFamily="2" charset="-122"/>
                <a:cs typeface="Times New Roman" panose="02020603050405020304" pitchFamily="18" charset="0"/>
              </a:rPr>
              <a:t>40Mbps</a:t>
            </a:r>
            <a:r>
              <a:rPr lang="zh-CN" altLang="zh-CN" kern="100" dirty="0">
                <a:ea typeface="宋体" panose="02010600030101010101" pitchFamily="2" charset="-122"/>
                <a:cs typeface="Times New Roman" panose="02020603050405020304" pitchFamily="18" charset="0"/>
              </a:rPr>
              <a:t>，并且能够在非直接光源，如光源背向或侧向的环境中实现可靠数据传输。</a:t>
            </a:r>
            <a:endParaRPr lang="zh-CN" altLang="en-US" dirty="0"/>
          </a:p>
        </p:txBody>
      </p:sp>
    </p:spTree>
    <p:extLst>
      <p:ext uri="{BB962C8B-B14F-4D97-AF65-F5344CB8AC3E}">
        <p14:creationId xmlns:p14="http://schemas.microsoft.com/office/powerpoint/2010/main" val="261551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145F724-43F8-4E6D-BA99-9522A65C996A}"/>
              </a:ext>
            </a:extLst>
          </p:cNvPr>
          <p:cNvSpPr>
            <a:spLocks noGrp="1"/>
          </p:cNvSpPr>
          <p:nvPr>
            <p:ph type="sldNum" sz="quarter" idx="12"/>
          </p:nvPr>
        </p:nvSpPr>
        <p:spPr/>
        <p:txBody>
          <a:bodyPr/>
          <a:lstStyle/>
          <a:p>
            <a:pPr>
              <a:defRPr/>
            </a:pPr>
            <a:fld id="{50ADEA0E-23A9-456B-9717-115344457D6D}" type="slidenum">
              <a:rPr lang="zh-CN" altLang="en-US" smtClean="0"/>
              <a:pPr>
                <a:defRPr/>
              </a:pPr>
              <a:t>22</a:t>
            </a:fld>
            <a:endParaRPr lang="zh-CN" altLang="en-US"/>
          </a:p>
        </p:txBody>
      </p:sp>
      <p:sp>
        <p:nvSpPr>
          <p:cNvPr id="3" name="矩形 2">
            <a:extLst>
              <a:ext uri="{FF2B5EF4-FFF2-40B4-BE49-F238E27FC236}">
                <a16:creationId xmlns:a16="http://schemas.microsoft.com/office/drawing/2014/main" id="{656A3232-B5F0-4E24-9921-E6142D142EE1}"/>
              </a:ext>
            </a:extLst>
          </p:cNvPr>
          <p:cNvSpPr/>
          <p:nvPr/>
        </p:nvSpPr>
        <p:spPr>
          <a:xfrm>
            <a:off x="630145" y="540110"/>
            <a:ext cx="5322291" cy="584775"/>
          </a:xfrm>
          <a:prstGeom prst="rect">
            <a:avLst/>
          </a:prstGeom>
        </p:spPr>
        <p:txBody>
          <a:bodyPr wrap="none">
            <a:spAutoFit/>
          </a:bodyPr>
          <a:lstStyle/>
          <a:p>
            <a:r>
              <a:rPr lang="en-US" altLang="zh-CN" sz="3200" b="1" dirty="0">
                <a:solidFill>
                  <a:srgbClr val="00B0F0"/>
                </a:solidFill>
                <a:latin typeface="微软雅黑" pitchFamily="34" charset="-122"/>
                <a:ea typeface="微软雅黑" pitchFamily="34" charset="-122"/>
                <a:cs typeface="+mj-cs"/>
              </a:rPr>
              <a:t>3.6</a:t>
            </a:r>
            <a:r>
              <a:rPr lang="zh-CN" altLang="en-US" sz="3200" b="1" dirty="0">
                <a:solidFill>
                  <a:srgbClr val="00B0F0"/>
                </a:solidFill>
                <a:latin typeface="微软雅黑" pitchFamily="34" charset="-122"/>
                <a:ea typeface="微软雅黑" pitchFamily="34" charset="-122"/>
                <a:cs typeface="+mj-cs"/>
              </a:rPr>
              <a:t>智能家居互联网接入技术</a:t>
            </a:r>
          </a:p>
        </p:txBody>
      </p:sp>
      <p:sp>
        <p:nvSpPr>
          <p:cNvPr id="4" name="矩形 3">
            <a:extLst>
              <a:ext uri="{FF2B5EF4-FFF2-40B4-BE49-F238E27FC236}">
                <a16:creationId xmlns:a16="http://schemas.microsoft.com/office/drawing/2014/main" id="{32C358E6-DA62-419A-A7CE-3696A7D4FE60}"/>
              </a:ext>
            </a:extLst>
          </p:cNvPr>
          <p:cNvSpPr/>
          <p:nvPr/>
        </p:nvSpPr>
        <p:spPr>
          <a:xfrm>
            <a:off x="630145" y="1440210"/>
            <a:ext cx="4184159" cy="662554"/>
          </a:xfrm>
          <a:prstGeom prst="rect">
            <a:avLst/>
          </a:prstGeom>
        </p:spPr>
        <p:txBody>
          <a:bodyPr wrap="none">
            <a:spAutoFit/>
          </a:bodyPr>
          <a:lstStyle/>
          <a:p>
            <a:pPr indent="127000" algn="just">
              <a:lnSpc>
                <a:spcPct val="150000"/>
              </a:lnSpc>
              <a:spcAft>
                <a:spcPts val="0"/>
              </a:spcAft>
            </a:pPr>
            <a:r>
              <a:rPr lang="en-US" altLang="zh-CN" sz="2800" b="1" dirty="0">
                <a:solidFill>
                  <a:srgbClr val="00B0F0"/>
                </a:solidFill>
                <a:latin typeface="微软雅黑" pitchFamily="34" charset="-122"/>
                <a:ea typeface="微软雅黑" pitchFamily="34" charset="-122"/>
                <a:cs typeface="+mj-cs"/>
              </a:rPr>
              <a:t>3.6.1 </a:t>
            </a:r>
            <a:r>
              <a:rPr lang="zh-CN" altLang="zh-CN" sz="2800" b="1" dirty="0">
                <a:solidFill>
                  <a:srgbClr val="00B0F0"/>
                </a:solidFill>
                <a:latin typeface="微软雅黑" pitchFamily="34" charset="-122"/>
                <a:ea typeface="微软雅黑" pitchFamily="34" charset="-122"/>
                <a:cs typeface="+mj-cs"/>
              </a:rPr>
              <a:t>智能家居</a:t>
            </a:r>
            <a:r>
              <a:rPr lang="en-US" altLang="zh-CN" sz="2800" b="1" dirty="0">
                <a:solidFill>
                  <a:srgbClr val="00B0F0"/>
                </a:solidFill>
                <a:latin typeface="微软雅黑" pitchFamily="34" charset="-122"/>
                <a:ea typeface="微软雅黑" pitchFamily="34" charset="-122"/>
                <a:cs typeface="+mj-cs"/>
              </a:rPr>
              <a:t>+</a:t>
            </a:r>
            <a:r>
              <a:rPr lang="zh-CN" altLang="zh-CN" sz="2800" b="1" dirty="0">
                <a:solidFill>
                  <a:srgbClr val="00B0F0"/>
                </a:solidFill>
                <a:latin typeface="微软雅黑" pitchFamily="34" charset="-122"/>
                <a:ea typeface="微软雅黑" pitchFamily="34" charset="-122"/>
                <a:cs typeface="+mj-cs"/>
              </a:rPr>
              <a:t>互联网 </a:t>
            </a:r>
          </a:p>
        </p:txBody>
      </p:sp>
      <p:sp>
        <p:nvSpPr>
          <p:cNvPr id="5" name="矩形 4">
            <a:extLst>
              <a:ext uri="{FF2B5EF4-FFF2-40B4-BE49-F238E27FC236}">
                <a16:creationId xmlns:a16="http://schemas.microsoft.com/office/drawing/2014/main" id="{585C0CB2-48CB-4DF5-A93C-C3805FB98906}"/>
              </a:ext>
            </a:extLst>
          </p:cNvPr>
          <p:cNvSpPr/>
          <p:nvPr/>
        </p:nvSpPr>
        <p:spPr>
          <a:xfrm>
            <a:off x="1170205" y="2925375"/>
            <a:ext cx="8775975" cy="1938992"/>
          </a:xfrm>
          <a:prstGeom prst="rect">
            <a:avLst/>
          </a:prstGeom>
        </p:spPr>
        <p:txBody>
          <a:bodyPr wrap="square">
            <a:spAutoFit/>
          </a:bodyPr>
          <a:lstStyle/>
          <a:p>
            <a:pPr indent="304800" algn="just">
              <a:lnSpc>
                <a:spcPct val="150000"/>
              </a:lnSpc>
              <a:spcAft>
                <a:spcPts val="0"/>
              </a:spcAft>
            </a:pPr>
            <a:r>
              <a:rPr lang="en-US" altLang="zh-CN" kern="100" dirty="0">
                <a:latin typeface="Times New Roman" panose="02020603050405020304" pitchFamily="18" charset="0"/>
                <a:ea typeface="宋体" panose="02010600030101010101" pitchFamily="2" charset="-122"/>
              </a:rPr>
              <a:t>   </a:t>
            </a:r>
            <a:r>
              <a:rPr lang="zh-CN" altLang="zh-CN" kern="100" dirty="0">
                <a:latin typeface="Times New Roman" panose="02020603050405020304" pitchFamily="18" charset="0"/>
                <a:ea typeface="宋体" panose="02010600030101010101" pitchFamily="2" charset="-122"/>
              </a:rPr>
              <a:t>智能家居是物联网的一种具体应用形式，而物联网又称为</a:t>
            </a:r>
            <a:r>
              <a:rPr lang="en-US" altLang="zh-CN" kern="100" dirty="0">
                <a:latin typeface="Times New Roman" panose="02020603050405020304" pitchFamily="18" charset="0"/>
                <a:ea typeface="宋体" panose="02010600030101010101" pitchFamily="2" charset="-122"/>
              </a:rPr>
              <a:t>IOT</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Internet of Things</a:t>
            </a:r>
            <a:r>
              <a:rPr lang="zh-CN" altLang="zh-CN" kern="100" dirty="0">
                <a:latin typeface="Times New Roman" panose="02020603050405020304" pitchFamily="18" charset="0"/>
                <a:ea typeface="宋体" panose="02010600030101010101" pitchFamily="2" charset="-122"/>
              </a:rPr>
              <a:t>）。正如物联网一样，笔者认为智能家居既是一个局域网络（将智能家居范围内的所有智能家电组成一个局部的网络），同时又需要连接到互联网上去，才能充分实现智能家居智能化的优势。</a:t>
            </a:r>
          </a:p>
        </p:txBody>
      </p:sp>
    </p:spTree>
    <p:extLst>
      <p:ext uri="{BB962C8B-B14F-4D97-AF65-F5344CB8AC3E}">
        <p14:creationId xmlns:p14="http://schemas.microsoft.com/office/powerpoint/2010/main" val="282333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CA44B8C-A6C3-4298-B357-D903AFE44465}"/>
              </a:ext>
            </a:extLst>
          </p:cNvPr>
          <p:cNvSpPr>
            <a:spLocks noGrp="1"/>
          </p:cNvSpPr>
          <p:nvPr>
            <p:ph type="sldNum" sz="quarter" idx="12"/>
          </p:nvPr>
        </p:nvSpPr>
        <p:spPr/>
        <p:txBody>
          <a:bodyPr/>
          <a:lstStyle/>
          <a:p>
            <a:pPr>
              <a:defRPr/>
            </a:pPr>
            <a:fld id="{50ADEA0E-23A9-456B-9717-115344457D6D}" type="slidenum">
              <a:rPr lang="zh-CN" altLang="en-US" smtClean="0"/>
              <a:pPr>
                <a:defRPr/>
              </a:pPr>
              <a:t>23</a:t>
            </a:fld>
            <a:endParaRPr lang="zh-CN" altLang="en-US"/>
          </a:p>
        </p:txBody>
      </p:sp>
      <p:sp>
        <p:nvSpPr>
          <p:cNvPr id="3" name="矩形 2">
            <a:extLst>
              <a:ext uri="{FF2B5EF4-FFF2-40B4-BE49-F238E27FC236}">
                <a16:creationId xmlns:a16="http://schemas.microsoft.com/office/drawing/2014/main" id="{069EFF78-21E5-4779-8D43-7050B44A9CA6}"/>
              </a:ext>
            </a:extLst>
          </p:cNvPr>
          <p:cNvSpPr/>
          <p:nvPr/>
        </p:nvSpPr>
        <p:spPr>
          <a:xfrm>
            <a:off x="630145" y="540110"/>
            <a:ext cx="3625095"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3.6.2 6LowPAN</a:t>
            </a:r>
            <a:r>
              <a:rPr lang="zh-CN" altLang="en-US" sz="2800" b="1" dirty="0">
                <a:solidFill>
                  <a:srgbClr val="00B0F0"/>
                </a:solidFill>
                <a:latin typeface="微软雅黑" pitchFamily="34" charset="-122"/>
                <a:ea typeface="微软雅黑" pitchFamily="34" charset="-122"/>
                <a:cs typeface="+mj-cs"/>
              </a:rPr>
              <a:t>技术</a:t>
            </a:r>
          </a:p>
        </p:txBody>
      </p:sp>
      <p:sp>
        <p:nvSpPr>
          <p:cNvPr id="4" name="矩形 3">
            <a:extLst>
              <a:ext uri="{FF2B5EF4-FFF2-40B4-BE49-F238E27FC236}">
                <a16:creationId xmlns:a16="http://schemas.microsoft.com/office/drawing/2014/main" id="{6D496072-4790-4BAA-B84E-68F6A0CFF7B6}"/>
              </a:ext>
            </a:extLst>
          </p:cNvPr>
          <p:cNvSpPr/>
          <p:nvPr/>
        </p:nvSpPr>
        <p:spPr>
          <a:xfrm>
            <a:off x="810165" y="1845255"/>
            <a:ext cx="9136015" cy="3785652"/>
          </a:xfrm>
          <a:prstGeom prst="rect">
            <a:avLst/>
          </a:prstGeom>
        </p:spPr>
        <p:txBody>
          <a:bodyPr wrap="square">
            <a:spAutoFit/>
          </a:bodyPr>
          <a:lstStyle/>
          <a:p>
            <a:pPr indent="381000" algn="just">
              <a:lnSpc>
                <a:spcPct val="150000"/>
              </a:lnSpc>
              <a:spcAft>
                <a:spcPts val="0"/>
              </a:spcAft>
            </a:pPr>
            <a:r>
              <a:rPr lang="en-US" altLang="zh-CN" kern="100" dirty="0">
                <a:latin typeface="Times New Roman" panose="02020603050405020304" pitchFamily="18" charset="0"/>
                <a:ea typeface="宋体" panose="02010600030101010101" pitchFamily="2" charset="-122"/>
              </a:rPr>
              <a:t>  6LowPAN</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IPv6 over Low power Wireless Personal Area Networks</a:t>
            </a:r>
            <a:r>
              <a:rPr lang="zh-CN" altLang="zh-CN" kern="100" dirty="0">
                <a:latin typeface="Times New Roman" panose="02020603050405020304" pitchFamily="18" charset="0"/>
                <a:ea typeface="宋体" panose="02010600030101010101" pitchFamily="2" charset="-122"/>
              </a:rPr>
              <a:t>）技术是基于</a:t>
            </a:r>
            <a:r>
              <a:rPr lang="en-US" altLang="zh-CN" kern="100" dirty="0">
                <a:latin typeface="Times New Roman" panose="02020603050405020304" pitchFamily="18" charset="0"/>
                <a:ea typeface="宋体" panose="02010600030101010101" pitchFamily="2" charset="-122"/>
              </a:rPr>
              <a:t>IEEE802.15.4</a:t>
            </a:r>
            <a:r>
              <a:rPr lang="zh-CN" altLang="zh-CN" kern="100" dirty="0">
                <a:latin typeface="Times New Roman" panose="02020603050405020304" pitchFamily="18" charset="0"/>
                <a:ea typeface="宋体" panose="02010600030101010101" pitchFamily="2" charset="-122"/>
              </a:rPr>
              <a:t>标准和</a:t>
            </a:r>
            <a:r>
              <a:rPr lang="en-US" altLang="zh-CN" kern="100" dirty="0">
                <a:latin typeface="Times New Roman" panose="02020603050405020304" pitchFamily="18" charset="0"/>
                <a:ea typeface="宋体" panose="02010600030101010101" pitchFamily="2" charset="-122"/>
              </a:rPr>
              <a:t>IPv6</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Internet Protocol Version 6</a:t>
            </a:r>
            <a:r>
              <a:rPr lang="zh-CN" altLang="zh-CN" kern="100" dirty="0">
                <a:latin typeface="Times New Roman" panose="02020603050405020304" pitchFamily="18" charset="0"/>
                <a:ea typeface="宋体" panose="02010600030101010101" pitchFamily="2" charset="-122"/>
              </a:rPr>
              <a:t>）将低功率无线个域网（</a:t>
            </a:r>
            <a:r>
              <a:rPr lang="en-US" altLang="zh-CN" kern="100" dirty="0">
                <a:latin typeface="Times New Roman" panose="02020603050405020304" pitchFamily="18" charset="0"/>
                <a:ea typeface="宋体" panose="02010600030101010101" pitchFamily="2" charset="-122"/>
              </a:rPr>
              <a:t>Low power Wireless Personal Area Networks</a:t>
            </a:r>
            <a:r>
              <a:rPr lang="zh-CN" altLang="zh-CN" kern="100" dirty="0">
                <a:latin typeface="Times New Roman" panose="02020603050405020304" pitchFamily="18" charset="0"/>
                <a:ea typeface="宋体" panose="02010600030101010101" pitchFamily="2" charset="-122"/>
              </a:rPr>
              <a:t>）连接到互联网中技术。</a:t>
            </a:r>
          </a:p>
          <a:p>
            <a:pPr indent="381000" algn="just">
              <a:lnSpc>
                <a:spcPct val="150000"/>
              </a:lnSpc>
              <a:spcAft>
                <a:spcPts val="0"/>
              </a:spcAft>
            </a:pPr>
            <a:r>
              <a:rPr lang="en-US" altLang="zh-CN" kern="100" dirty="0">
                <a:latin typeface="Times New Roman" panose="02020603050405020304" pitchFamily="18" charset="0"/>
                <a:ea typeface="宋体" panose="02010600030101010101" pitchFamily="2" charset="-122"/>
              </a:rPr>
              <a:t>  IEEE 802.15.4</a:t>
            </a:r>
            <a:r>
              <a:rPr lang="zh-CN" altLang="zh-CN" kern="100" dirty="0">
                <a:latin typeface="Times New Roman" panose="02020603050405020304" pitchFamily="18" charset="0"/>
                <a:ea typeface="宋体" panose="02010600030101010101" pitchFamily="2" charset="-122"/>
              </a:rPr>
              <a:t>标准主要针对低速率、低功耗的小型嵌入式传感器设备，并能够使设备使用干电池供电连续工作</a:t>
            </a:r>
            <a:r>
              <a:rPr lang="en-US" altLang="zh-CN" kern="100" dirty="0">
                <a:latin typeface="Times New Roman" panose="02020603050405020304" pitchFamily="18" charset="0"/>
                <a:ea typeface="宋体" panose="02010600030101010101" pitchFamily="2" charset="-122"/>
              </a:rPr>
              <a:t>1</a:t>
            </a:r>
            <a:r>
              <a:rPr lang="zh-CN" altLang="zh-CN" kern="100" dirty="0">
                <a:latin typeface="Times New Roman" panose="02020603050405020304" pitchFamily="18" charset="0"/>
                <a:ea typeface="宋体" panose="02010600030101010101" pitchFamily="2" charset="-122"/>
              </a:rPr>
              <a:t>年以上。</a:t>
            </a:r>
            <a:r>
              <a:rPr lang="en-US" altLang="zh-CN" kern="100" dirty="0">
                <a:latin typeface="Times New Roman" panose="02020603050405020304" pitchFamily="18" charset="0"/>
                <a:ea typeface="宋体" panose="02010600030101010101" pitchFamily="2" charset="-122"/>
              </a:rPr>
              <a:t>IEEE802.15.4 </a:t>
            </a:r>
            <a:r>
              <a:rPr lang="zh-CN" altLang="zh-CN" kern="100" dirty="0">
                <a:latin typeface="Times New Roman" panose="02020603050405020304" pitchFamily="18" charset="0"/>
                <a:ea typeface="宋体" panose="02010600030101010101" pitchFamily="2" charset="-122"/>
              </a:rPr>
              <a:t>标准是可扩展性的协议标准，规定了物理层（</a:t>
            </a:r>
            <a:r>
              <a:rPr lang="en-US" altLang="zh-CN" kern="100" dirty="0">
                <a:latin typeface="Times New Roman" panose="02020603050405020304" pitchFamily="18" charset="0"/>
                <a:ea typeface="宋体" panose="02010600030101010101" pitchFamily="2" charset="-122"/>
              </a:rPr>
              <a:t>PHY</a:t>
            </a:r>
            <a:r>
              <a:rPr lang="zh-CN" altLang="zh-CN" kern="100" dirty="0">
                <a:latin typeface="Times New Roman" panose="02020603050405020304" pitchFamily="18" charset="0"/>
                <a:ea typeface="宋体" panose="02010600030101010101" pitchFamily="2" charset="-122"/>
              </a:rPr>
              <a:t>）和媒体访问控制（</a:t>
            </a:r>
            <a:r>
              <a:rPr lang="en-US" altLang="zh-CN" kern="100" dirty="0">
                <a:latin typeface="Times New Roman" panose="02020603050405020304" pitchFamily="18" charset="0"/>
                <a:ea typeface="宋体" panose="02010600030101010101" pitchFamily="2" charset="-122"/>
              </a:rPr>
              <a:t>MAC</a:t>
            </a:r>
            <a:r>
              <a:rPr lang="zh-CN" altLang="zh-CN" kern="100" dirty="0">
                <a:latin typeface="Times New Roman" panose="02020603050405020304" pitchFamily="18" charset="0"/>
                <a:ea typeface="宋体" panose="02010600030101010101" pitchFamily="2" charset="-122"/>
              </a:rPr>
              <a:t>）层标准，网络层及应用层等可以根据实际需要，进一步开放设计。如</a:t>
            </a:r>
            <a:r>
              <a:rPr lang="en-US" altLang="zh-CN" kern="100" dirty="0" err="1">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技术就是一种基于</a:t>
            </a:r>
            <a:r>
              <a:rPr lang="en-US" altLang="zh-CN" kern="100" dirty="0">
                <a:latin typeface="Times New Roman" panose="02020603050405020304" pitchFamily="18" charset="0"/>
                <a:ea typeface="宋体" panose="02010600030101010101" pitchFamily="2" charset="-122"/>
              </a:rPr>
              <a:t>IEEE802.15.4</a:t>
            </a:r>
            <a:r>
              <a:rPr lang="zh-CN" altLang="zh-CN" kern="100" dirty="0">
                <a:latin typeface="Times New Roman" panose="02020603050405020304" pitchFamily="18" charset="0"/>
                <a:ea typeface="宋体" panose="02010600030101010101" pitchFamily="2" charset="-122"/>
              </a:rPr>
              <a:t>标准开发的短距离无线通信技术。</a:t>
            </a:r>
          </a:p>
        </p:txBody>
      </p:sp>
    </p:spTree>
    <p:extLst>
      <p:ext uri="{BB962C8B-B14F-4D97-AF65-F5344CB8AC3E}">
        <p14:creationId xmlns:p14="http://schemas.microsoft.com/office/powerpoint/2010/main" val="1901479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66FC036-51DA-435F-8EAF-48B38522D6E4}"/>
              </a:ext>
            </a:extLst>
          </p:cNvPr>
          <p:cNvSpPr>
            <a:spLocks noGrp="1"/>
          </p:cNvSpPr>
          <p:nvPr>
            <p:ph type="sldNum" sz="quarter" idx="12"/>
          </p:nvPr>
        </p:nvSpPr>
        <p:spPr/>
        <p:txBody>
          <a:bodyPr/>
          <a:lstStyle/>
          <a:p>
            <a:pPr>
              <a:defRPr/>
            </a:pPr>
            <a:fld id="{50ADEA0E-23A9-456B-9717-115344457D6D}" type="slidenum">
              <a:rPr lang="zh-CN" altLang="en-US" smtClean="0"/>
              <a:pPr>
                <a:defRPr/>
              </a:pPr>
              <a:t>24</a:t>
            </a:fld>
            <a:endParaRPr lang="zh-CN" altLang="en-US"/>
          </a:p>
        </p:txBody>
      </p:sp>
      <p:sp>
        <p:nvSpPr>
          <p:cNvPr id="3" name="矩形 2">
            <a:extLst>
              <a:ext uri="{FF2B5EF4-FFF2-40B4-BE49-F238E27FC236}">
                <a16:creationId xmlns:a16="http://schemas.microsoft.com/office/drawing/2014/main" id="{5DA84C3C-D2EF-474C-B8AE-11DE3BEF2AE4}"/>
              </a:ext>
            </a:extLst>
          </p:cNvPr>
          <p:cNvSpPr/>
          <p:nvPr/>
        </p:nvSpPr>
        <p:spPr>
          <a:xfrm>
            <a:off x="630145" y="540110"/>
            <a:ext cx="3140475"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3.6.3 Thread</a:t>
            </a:r>
            <a:r>
              <a:rPr lang="zh-CN" altLang="en-US" sz="2800" b="1" dirty="0">
                <a:solidFill>
                  <a:srgbClr val="00B0F0"/>
                </a:solidFill>
                <a:latin typeface="微软雅黑" pitchFamily="34" charset="-122"/>
                <a:ea typeface="微软雅黑" pitchFamily="34" charset="-122"/>
                <a:cs typeface="+mj-cs"/>
              </a:rPr>
              <a:t>技术</a:t>
            </a:r>
          </a:p>
        </p:txBody>
      </p:sp>
      <p:sp>
        <p:nvSpPr>
          <p:cNvPr id="4" name="矩形 3">
            <a:extLst>
              <a:ext uri="{FF2B5EF4-FFF2-40B4-BE49-F238E27FC236}">
                <a16:creationId xmlns:a16="http://schemas.microsoft.com/office/drawing/2014/main" id="{C04C4304-B817-4A0C-879B-686BA99627DE}"/>
              </a:ext>
            </a:extLst>
          </p:cNvPr>
          <p:cNvSpPr/>
          <p:nvPr/>
        </p:nvSpPr>
        <p:spPr>
          <a:xfrm>
            <a:off x="631167" y="1260190"/>
            <a:ext cx="9946105" cy="4862870"/>
          </a:xfrm>
          <a:prstGeom prst="rect">
            <a:avLst/>
          </a:prstGeom>
        </p:spPr>
        <p:txBody>
          <a:bodyPr wrap="square">
            <a:spAutoFit/>
          </a:bodyPr>
          <a:lstStyle/>
          <a:p>
            <a:pPr indent="306070" algn="just">
              <a:lnSpc>
                <a:spcPct val="150000"/>
              </a:lnSpc>
              <a:spcAft>
                <a:spcPts val="0"/>
              </a:spcAft>
            </a:pPr>
            <a:r>
              <a:rPr lang="en-US" altLang="zh-CN" b="1" kern="100" dirty="0">
                <a:latin typeface="宋体" panose="02010600030101010101" pitchFamily="2" charset="-122"/>
                <a:ea typeface="宋体" panose="02010600030101010101" pitchFamily="2" charset="-122"/>
              </a:rPr>
              <a:t>Thread</a:t>
            </a:r>
            <a:r>
              <a:rPr lang="zh-CN" altLang="zh-CN" b="1" kern="100" dirty="0">
                <a:latin typeface="Times New Roman" panose="02020603050405020304" pitchFamily="18" charset="0"/>
                <a:ea typeface="宋体" panose="02010600030101010101" pitchFamily="2" charset="-122"/>
              </a:rPr>
              <a:t>技术简介：</a:t>
            </a:r>
            <a:endParaRPr lang="zh-CN" altLang="zh-CN" kern="100" dirty="0">
              <a:latin typeface="Times New Roman" panose="02020603050405020304" pitchFamily="18" charset="0"/>
              <a:ea typeface="宋体" panose="02010600030101010101" pitchFamily="2" charset="-122"/>
            </a:endParaRPr>
          </a:p>
          <a:p>
            <a:pPr indent="304800" algn="just">
              <a:lnSpc>
                <a:spcPct val="150000"/>
              </a:lnSpc>
              <a:spcAft>
                <a:spcPts val="0"/>
              </a:spcAft>
            </a:pPr>
            <a:r>
              <a:rPr lang="zh-CN" altLang="zh-CN" kern="100" dirty="0">
                <a:latin typeface="Times New Roman" panose="02020603050405020304" pitchFamily="18" charset="0"/>
                <a:ea typeface="宋体" panose="02010600030101010101" pitchFamily="2" charset="-122"/>
              </a:rPr>
              <a:t>尽管在智能家居领域的短距离无线通信技术上，已经有蓝牙、</a:t>
            </a:r>
            <a:r>
              <a:rPr lang="en-US" altLang="zh-CN" kern="100" dirty="0" err="1">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Z-wave</a:t>
            </a:r>
            <a:r>
              <a:rPr lang="zh-CN" altLang="zh-CN" kern="100" dirty="0">
                <a:latin typeface="Times New Roman" panose="02020603050405020304" pitchFamily="18" charset="0"/>
                <a:ea typeface="宋体" panose="02010600030101010101" pitchFamily="2" charset="-122"/>
              </a:rPr>
              <a:t>和</a:t>
            </a:r>
            <a:r>
              <a:rPr lang="en-US" altLang="zh-CN" kern="100" dirty="0" err="1">
                <a:latin typeface="Times New Roman" panose="02020603050405020304" pitchFamily="18" charset="0"/>
                <a:ea typeface="宋体" panose="02010600030101010101" pitchFamily="2" charset="-122"/>
              </a:rPr>
              <a:t>Wifi</a:t>
            </a:r>
            <a:r>
              <a:rPr lang="zh-CN" altLang="zh-CN" kern="100" dirty="0">
                <a:latin typeface="Times New Roman" panose="02020603050405020304" pitchFamily="18" charset="0"/>
                <a:ea typeface="宋体" panose="02010600030101010101" pitchFamily="2" charset="-122"/>
              </a:rPr>
              <a:t>等技术，并且各自占有一定市场和产品，但随着智能家居的发展需要，各种技术都有一定不足。除了</a:t>
            </a:r>
            <a:r>
              <a:rPr lang="en-US" altLang="zh-CN" kern="100" dirty="0">
                <a:latin typeface="Times New Roman" panose="02020603050405020304" pitchFamily="18" charset="0"/>
                <a:ea typeface="宋体" panose="02010600030101010101" pitchFamily="2" charset="-122"/>
              </a:rPr>
              <a:t>Z-Wave</a:t>
            </a:r>
            <a:r>
              <a:rPr lang="zh-CN" altLang="zh-CN" kern="100" dirty="0">
                <a:latin typeface="Times New Roman" panose="02020603050405020304" pitchFamily="18" charset="0"/>
                <a:ea typeface="宋体" panose="02010600030101010101" pitchFamily="2" charset="-122"/>
              </a:rPr>
              <a:t>之外，其它技术并非专门为智能家居而设计，但</a:t>
            </a:r>
            <a:r>
              <a:rPr lang="en-US" altLang="zh-CN" kern="100" dirty="0">
                <a:latin typeface="Times New Roman" panose="02020603050405020304" pitchFamily="18" charset="0"/>
                <a:ea typeface="宋体" panose="02010600030101010101" pitchFamily="2" charset="-122"/>
              </a:rPr>
              <a:t>Z-Wave</a:t>
            </a:r>
            <a:r>
              <a:rPr lang="zh-CN" altLang="zh-CN" kern="100" dirty="0">
                <a:latin typeface="Times New Roman" panose="02020603050405020304" pitchFamily="18" charset="0"/>
                <a:ea typeface="宋体" panose="02010600030101010101" pitchFamily="2" charset="-122"/>
              </a:rPr>
              <a:t>暂时还没有</a:t>
            </a:r>
            <a:r>
              <a:rPr lang="en-US" altLang="zh-CN" kern="100" dirty="0">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联盟强大，其市场占用率和影响力有待加强，并且不是基于</a:t>
            </a:r>
            <a:r>
              <a:rPr lang="en-US" altLang="zh-CN" kern="100" dirty="0">
                <a:latin typeface="Times New Roman" panose="02020603050405020304" pitchFamily="18" charset="0"/>
                <a:ea typeface="宋体" panose="02010600030101010101" pitchFamily="2" charset="-122"/>
              </a:rPr>
              <a:t>IP</a:t>
            </a:r>
            <a:r>
              <a:rPr lang="zh-CN" altLang="zh-CN" kern="100" dirty="0">
                <a:latin typeface="Times New Roman" panose="02020603050405020304" pitchFamily="18" charset="0"/>
                <a:ea typeface="宋体" panose="02010600030101010101" pitchFamily="2" charset="-122"/>
              </a:rPr>
              <a:t>的协议。各种技术中，唯有</a:t>
            </a:r>
            <a:r>
              <a:rPr lang="en-US" altLang="zh-CN" kern="100" dirty="0" err="1">
                <a:latin typeface="Times New Roman" panose="02020603050405020304" pitchFamily="18" charset="0"/>
                <a:ea typeface="宋体" panose="02010600030101010101" pitchFamily="2" charset="-122"/>
              </a:rPr>
              <a:t>WiFi</a:t>
            </a:r>
            <a:r>
              <a:rPr lang="zh-CN" altLang="zh-CN" kern="100" dirty="0">
                <a:latin typeface="Times New Roman" panose="02020603050405020304" pitchFamily="18" charset="0"/>
                <a:ea typeface="宋体" panose="02010600030101010101" pitchFamily="2" charset="-122"/>
              </a:rPr>
              <a:t>可以直接连接到互联网，适合高速传输大量的数据，但它的功耗较大。蓝牙功耗较低，并且蓝牙</a:t>
            </a:r>
            <a:r>
              <a:rPr lang="en-US" altLang="zh-CN" kern="100" dirty="0">
                <a:latin typeface="Times New Roman" panose="02020603050405020304" pitchFamily="18" charset="0"/>
                <a:ea typeface="宋体" panose="02010600030101010101" pitchFamily="2" charset="-122"/>
              </a:rPr>
              <a:t>4.2</a:t>
            </a:r>
            <a:r>
              <a:rPr lang="zh-CN" altLang="zh-CN" kern="100" dirty="0">
                <a:latin typeface="Times New Roman" panose="02020603050405020304" pitchFamily="18" charset="0"/>
                <a:ea typeface="宋体" panose="02010600030101010101" pitchFamily="2" charset="-122"/>
              </a:rPr>
              <a:t>提出支持</a:t>
            </a:r>
            <a:r>
              <a:rPr lang="en-US" altLang="zh-CN" kern="100" dirty="0">
                <a:latin typeface="Times New Roman" panose="02020603050405020304" pitchFamily="18" charset="0"/>
                <a:ea typeface="宋体" panose="02010600030101010101" pitchFamily="2" charset="-122"/>
              </a:rPr>
              <a:t>IPv6</a:t>
            </a:r>
            <a:r>
              <a:rPr lang="zh-CN" altLang="zh-CN" kern="100" dirty="0">
                <a:latin typeface="Times New Roman" panose="02020603050405020304" pitchFamily="18" charset="0"/>
                <a:ea typeface="宋体" panose="02010600030101010101" pitchFamily="2" charset="-122"/>
              </a:rPr>
              <a:t>和</a:t>
            </a:r>
            <a:r>
              <a:rPr lang="en-US" altLang="zh-CN" kern="100" dirty="0">
                <a:latin typeface="Times New Roman" panose="02020603050405020304" pitchFamily="18" charset="0"/>
                <a:ea typeface="宋体" panose="02010600030101010101" pitchFamily="2" charset="-122"/>
              </a:rPr>
              <a:t>6LoWPAN</a:t>
            </a:r>
            <a:r>
              <a:rPr lang="zh-CN" altLang="zh-CN" kern="100" dirty="0">
                <a:latin typeface="Times New Roman" panose="02020603050405020304" pitchFamily="18" charset="0"/>
                <a:ea typeface="宋体" panose="02010600030101010101" pitchFamily="2" charset="-122"/>
              </a:rPr>
              <a:t>，蓝牙的</a:t>
            </a:r>
            <a:r>
              <a:rPr lang="en-US" altLang="zh-CN" kern="100" dirty="0">
                <a:latin typeface="Times New Roman" panose="02020603050405020304" pitchFamily="18" charset="0"/>
                <a:ea typeface="宋体" panose="02010600030101010101" pitchFamily="2" charset="-122"/>
              </a:rPr>
              <a:t>IP</a:t>
            </a:r>
            <a:r>
              <a:rPr lang="zh-CN" altLang="zh-CN" kern="100" dirty="0">
                <a:latin typeface="Times New Roman" panose="02020603050405020304" pitchFamily="18" charset="0"/>
                <a:ea typeface="宋体" panose="02010600030101010101" pitchFamily="2" charset="-122"/>
              </a:rPr>
              <a:t>支持奠定了基础，不过能够组成网状网的协议仍未得到广泛的应用。</a:t>
            </a:r>
            <a:endParaRPr lang="en-US" altLang="zh-CN" kern="100" dirty="0">
              <a:latin typeface="Times New Roman" panose="02020603050405020304" pitchFamily="18" charset="0"/>
              <a:ea typeface="宋体" panose="02010600030101010101" pitchFamily="2" charset="-122"/>
            </a:endParaRPr>
          </a:p>
          <a:p>
            <a:pPr indent="306070" algn="just">
              <a:lnSpc>
                <a:spcPct val="150000"/>
              </a:lnSpc>
              <a:spcAft>
                <a:spcPts val="0"/>
              </a:spcAft>
            </a:pPr>
            <a:r>
              <a:rPr lang="en-US" altLang="zh-CN" b="1" kern="100" dirty="0">
                <a:latin typeface="宋体" panose="02010600030101010101" pitchFamily="2" charset="-122"/>
                <a:ea typeface="宋体" panose="02010600030101010101" pitchFamily="2" charset="-122"/>
              </a:rPr>
              <a:t>Thread</a:t>
            </a:r>
            <a:r>
              <a:rPr lang="zh-CN" altLang="zh-CN" b="1" kern="100" dirty="0">
                <a:latin typeface="宋体" panose="02010600030101010101" pitchFamily="2" charset="-122"/>
                <a:ea typeface="宋体" panose="02010600030101010101" pitchFamily="2" charset="-122"/>
              </a:rPr>
              <a:t>协议结构： </a:t>
            </a:r>
          </a:p>
          <a:p>
            <a:r>
              <a:rPr lang="en-US" altLang="zh-CN" kern="100" dirty="0">
                <a:latin typeface="Times New Roman" panose="02020603050405020304" pitchFamily="18" charset="0"/>
                <a:ea typeface="宋体" panose="02010600030101010101" pitchFamily="2" charset="-122"/>
              </a:rPr>
              <a:t>Thread</a:t>
            </a:r>
            <a:r>
              <a:rPr lang="zh-CN" altLang="zh-CN" kern="100" dirty="0">
                <a:latin typeface="Times New Roman" panose="02020603050405020304" pitchFamily="18" charset="0"/>
                <a:ea typeface="宋体" panose="02010600030101010101" pitchFamily="2" charset="-122"/>
              </a:rPr>
              <a:t>协议主要由</a:t>
            </a:r>
            <a:r>
              <a:rPr lang="en-US" altLang="zh-CN" kern="100" dirty="0">
                <a:latin typeface="Times New Roman" panose="02020603050405020304" pitchFamily="18" charset="0"/>
                <a:ea typeface="宋体" panose="02010600030101010101" pitchFamily="2" charset="-122"/>
              </a:rPr>
              <a:t>6LoWPAN</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IPV6/IP routing</a:t>
            </a:r>
            <a:r>
              <a:rPr lang="zh-CN" altLang="zh-CN" kern="100" dirty="0">
                <a:latin typeface="Times New Roman" panose="02020603050405020304" pitchFamily="18" charset="0"/>
                <a:ea typeface="宋体" panose="02010600030101010101" pitchFamily="2" charset="-122"/>
              </a:rPr>
              <a:t>和</a:t>
            </a:r>
            <a:r>
              <a:rPr lang="en-US" altLang="zh-CN" kern="100" dirty="0">
                <a:latin typeface="Times New Roman" panose="02020603050405020304" pitchFamily="18" charset="0"/>
                <a:ea typeface="宋体" panose="02010600030101010101" pitchFamily="2" charset="-122"/>
              </a:rPr>
              <a:t>UDP</a:t>
            </a:r>
            <a:r>
              <a:rPr lang="zh-CN" altLang="zh-CN" kern="100" dirty="0">
                <a:latin typeface="Times New Roman" panose="02020603050405020304" pitchFamily="18" charset="0"/>
                <a:ea typeface="宋体" panose="02010600030101010101" pitchFamily="2" charset="-122"/>
              </a:rPr>
              <a:t>三部分组成。而整个</a:t>
            </a:r>
            <a:r>
              <a:rPr lang="en-US" altLang="zh-CN" kern="100" dirty="0">
                <a:latin typeface="Times New Roman" panose="02020603050405020304" pitchFamily="18" charset="0"/>
                <a:ea typeface="宋体" panose="02010600030101010101" pitchFamily="2" charset="-122"/>
              </a:rPr>
              <a:t>Thread</a:t>
            </a:r>
            <a:r>
              <a:rPr lang="zh-CN" altLang="zh-CN" kern="100" dirty="0">
                <a:latin typeface="Times New Roman" panose="02020603050405020304" pitchFamily="18" charset="0"/>
                <a:ea typeface="宋体" panose="02010600030101010101" pitchFamily="2" charset="-122"/>
              </a:rPr>
              <a:t>建立在</a:t>
            </a:r>
            <a:r>
              <a:rPr lang="en-US" altLang="zh-CN" kern="100" dirty="0">
                <a:latin typeface="Times New Roman" panose="02020603050405020304" pitchFamily="18" charset="0"/>
                <a:ea typeface="宋体" panose="02010600030101010101" pitchFamily="2" charset="-122"/>
              </a:rPr>
              <a:t>IEEE 802.15.4MAC</a:t>
            </a:r>
            <a:r>
              <a:rPr lang="zh-CN" altLang="zh-CN" kern="100" dirty="0">
                <a:latin typeface="Times New Roman" panose="02020603050405020304" pitchFamily="18" charset="0"/>
                <a:ea typeface="宋体" panose="02010600030101010101" pitchFamily="2" charset="-122"/>
              </a:rPr>
              <a:t>和硬件物理层的基础上。</a:t>
            </a:r>
            <a:endParaRPr lang="en-US" altLang="zh-CN"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35140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63F919-B234-48E5-A7A4-FAF5A1590E03}"/>
              </a:ext>
            </a:extLst>
          </p:cNvPr>
          <p:cNvSpPr>
            <a:spLocks noGrp="1"/>
          </p:cNvSpPr>
          <p:nvPr>
            <p:ph type="sldNum" sz="quarter" idx="12"/>
          </p:nvPr>
        </p:nvSpPr>
        <p:spPr/>
        <p:txBody>
          <a:bodyPr/>
          <a:lstStyle/>
          <a:p>
            <a:pPr>
              <a:defRPr/>
            </a:pPr>
            <a:fld id="{50ADEA0E-23A9-456B-9717-115344457D6D}" type="slidenum">
              <a:rPr lang="zh-CN" altLang="en-US" smtClean="0"/>
              <a:pPr>
                <a:defRPr/>
              </a:pPr>
              <a:t>25</a:t>
            </a:fld>
            <a:endParaRPr lang="zh-CN" altLang="en-US"/>
          </a:p>
        </p:txBody>
      </p:sp>
      <p:sp>
        <p:nvSpPr>
          <p:cNvPr id="3" name="矩形 2">
            <a:extLst>
              <a:ext uri="{FF2B5EF4-FFF2-40B4-BE49-F238E27FC236}">
                <a16:creationId xmlns:a16="http://schemas.microsoft.com/office/drawing/2014/main" id="{98D4417C-3633-4454-B1F5-58814833C234}"/>
              </a:ext>
            </a:extLst>
          </p:cNvPr>
          <p:cNvSpPr/>
          <p:nvPr/>
        </p:nvSpPr>
        <p:spPr>
          <a:xfrm>
            <a:off x="630145" y="540110"/>
            <a:ext cx="3140475"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3.6.3 Thread</a:t>
            </a:r>
            <a:r>
              <a:rPr lang="zh-CN" altLang="en-US" sz="2800" b="1" dirty="0">
                <a:solidFill>
                  <a:srgbClr val="00B0F0"/>
                </a:solidFill>
                <a:latin typeface="微软雅黑" pitchFamily="34" charset="-122"/>
                <a:ea typeface="微软雅黑" pitchFamily="34" charset="-122"/>
                <a:cs typeface="+mj-cs"/>
              </a:rPr>
              <a:t>技术</a:t>
            </a:r>
          </a:p>
        </p:txBody>
      </p:sp>
      <p:pic>
        <p:nvPicPr>
          <p:cNvPr id="4" name="图片 3">
            <a:extLst>
              <a:ext uri="{FF2B5EF4-FFF2-40B4-BE49-F238E27FC236}">
                <a16:creationId xmlns:a16="http://schemas.microsoft.com/office/drawing/2014/main" id="{B0383F5D-CA3E-4794-A25E-929BEB674084}"/>
              </a:ext>
            </a:extLst>
          </p:cNvPr>
          <p:cNvPicPr>
            <a:picLocks noChangeAspect="1"/>
          </p:cNvPicPr>
          <p:nvPr/>
        </p:nvPicPr>
        <p:blipFill>
          <a:blip r:embed="rId2"/>
          <a:stretch>
            <a:fillRect/>
          </a:stretch>
        </p:blipFill>
        <p:spPr>
          <a:xfrm>
            <a:off x="919487" y="1440209"/>
            <a:ext cx="3129706" cy="4018925"/>
          </a:xfrm>
          <a:prstGeom prst="rect">
            <a:avLst/>
          </a:prstGeom>
        </p:spPr>
      </p:pic>
      <p:sp>
        <p:nvSpPr>
          <p:cNvPr id="5" name="矩形 4">
            <a:extLst>
              <a:ext uri="{FF2B5EF4-FFF2-40B4-BE49-F238E27FC236}">
                <a16:creationId xmlns:a16="http://schemas.microsoft.com/office/drawing/2014/main" id="{DA3A2C48-0F48-420F-8AC9-7B69E20105CA}"/>
              </a:ext>
            </a:extLst>
          </p:cNvPr>
          <p:cNvSpPr/>
          <p:nvPr/>
        </p:nvSpPr>
        <p:spPr>
          <a:xfrm>
            <a:off x="1178934" y="6075725"/>
            <a:ext cx="2321469" cy="400110"/>
          </a:xfrm>
          <a:prstGeom prst="rect">
            <a:avLst/>
          </a:prstGeom>
        </p:spPr>
        <p:txBody>
          <a:bodyPr wrap="none">
            <a:spAutoFit/>
          </a:bodyPr>
          <a:lstStyle/>
          <a:p>
            <a:r>
              <a:rPr lang="en-US" altLang="zh-CN" kern="100" dirty="0">
                <a:latin typeface="Times New Roman" panose="02020603050405020304" pitchFamily="18" charset="0"/>
                <a:ea typeface="宋体" panose="02010600030101010101" pitchFamily="2" charset="-122"/>
              </a:rPr>
              <a:t>Thread</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组网示意图</a:t>
            </a:r>
            <a:r>
              <a:rPr lang="en-US" altLang="zh-CN" kern="100" dirty="0">
                <a:latin typeface="Times New Roman" panose="02020603050405020304" pitchFamily="18" charset="0"/>
                <a:ea typeface="宋体" panose="02010600030101010101" pitchFamily="2" charset="-122"/>
              </a:rPr>
              <a:t>1</a:t>
            </a:r>
            <a:endParaRPr lang="zh-CN" altLang="en-US" dirty="0"/>
          </a:p>
        </p:txBody>
      </p:sp>
      <p:pic>
        <p:nvPicPr>
          <p:cNvPr id="6" name="图片 5">
            <a:extLst>
              <a:ext uri="{FF2B5EF4-FFF2-40B4-BE49-F238E27FC236}">
                <a16:creationId xmlns:a16="http://schemas.microsoft.com/office/drawing/2014/main" id="{4A83A1F7-D176-423D-B616-D8D4B33648EA}"/>
              </a:ext>
            </a:extLst>
          </p:cNvPr>
          <p:cNvPicPr>
            <a:picLocks noChangeAspect="1"/>
          </p:cNvPicPr>
          <p:nvPr/>
        </p:nvPicPr>
        <p:blipFill>
          <a:blip r:embed="rId3"/>
          <a:stretch>
            <a:fillRect/>
          </a:stretch>
        </p:blipFill>
        <p:spPr>
          <a:xfrm>
            <a:off x="6458697" y="1440209"/>
            <a:ext cx="3340794" cy="4018926"/>
          </a:xfrm>
          <a:prstGeom prst="rect">
            <a:avLst/>
          </a:prstGeom>
        </p:spPr>
      </p:pic>
      <p:sp>
        <p:nvSpPr>
          <p:cNvPr id="7" name="矩形 6">
            <a:extLst>
              <a:ext uri="{FF2B5EF4-FFF2-40B4-BE49-F238E27FC236}">
                <a16:creationId xmlns:a16="http://schemas.microsoft.com/office/drawing/2014/main" id="{E8C172FF-DDF9-40F2-AE0B-85858669D245}"/>
              </a:ext>
            </a:extLst>
          </p:cNvPr>
          <p:cNvSpPr/>
          <p:nvPr/>
        </p:nvSpPr>
        <p:spPr>
          <a:xfrm>
            <a:off x="5951538" y="5921837"/>
            <a:ext cx="3578224" cy="553998"/>
          </a:xfrm>
          <a:prstGeom prst="rect">
            <a:avLst/>
          </a:prstGeom>
        </p:spPr>
        <p:txBody>
          <a:bodyPr wrap="none">
            <a:spAutoFit/>
          </a:bodyPr>
          <a:lstStyle/>
          <a:p>
            <a:pPr indent="1371600" algn="just">
              <a:lnSpc>
                <a:spcPct val="150000"/>
              </a:lnSpc>
              <a:spcAft>
                <a:spcPts val="0"/>
              </a:spcAft>
            </a:pPr>
            <a:r>
              <a:rPr lang="en-US" altLang="zh-CN" kern="100" dirty="0">
                <a:latin typeface="Times New Roman" panose="02020603050405020304" pitchFamily="18" charset="0"/>
                <a:ea typeface="宋体" panose="02010600030101010101" pitchFamily="2" charset="-122"/>
              </a:rPr>
              <a:t>Thread</a:t>
            </a:r>
            <a:r>
              <a:rPr lang="zh-CN" altLang="zh-CN" kern="100" dirty="0">
                <a:latin typeface="Times New Roman" panose="02020603050405020304" pitchFamily="18" charset="0"/>
                <a:ea typeface="宋体" panose="02010600030101010101" pitchFamily="2" charset="-122"/>
              </a:rPr>
              <a:t>组网示意图</a:t>
            </a:r>
          </a:p>
        </p:txBody>
      </p:sp>
    </p:spTree>
    <p:extLst>
      <p:ext uri="{BB962C8B-B14F-4D97-AF65-F5344CB8AC3E}">
        <p14:creationId xmlns:p14="http://schemas.microsoft.com/office/powerpoint/2010/main" val="2174098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132AED0-A3D3-49BA-8048-7CA40B47BCC1}"/>
              </a:ext>
            </a:extLst>
          </p:cNvPr>
          <p:cNvSpPr>
            <a:spLocks noGrp="1"/>
          </p:cNvSpPr>
          <p:nvPr>
            <p:ph type="sldNum" sz="quarter" idx="12"/>
          </p:nvPr>
        </p:nvSpPr>
        <p:spPr/>
        <p:txBody>
          <a:bodyPr/>
          <a:lstStyle/>
          <a:p>
            <a:pPr>
              <a:defRPr/>
            </a:pPr>
            <a:fld id="{50ADEA0E-23A9-456B-9717-115344457D6D}" type="slidenum">
              <a:rPr lang="zh-CN" altLang="en-US" smtClean="0"/>
              <a:pPr>
                <a:defRPr/>
              </a:pPr>
              <a:t>26</a:t>
            </a:fld>
            <a:endParaRPr lang="zh-CN" altLang="en-US"/>
          </a:p>
        </p:txBody>
      </p:sp>
      <p:sp>
        <p:nvSpPr>
          <p:cNvPr id="3" name="矩形 2">
            <a:extLst>
              <a:ext uri="{FF2B5EF4-FFF2-40B4-BE49-F238E27FC236}">
                <a16:creationId xmlns:a16="http://schemas.microsoft.com/office/drawing/2014/main" id="{121C964B-5652-487E-B261-325BF5E73E6A}"/>
              </a:ext>
            </a:extLst>
          </p:cNvPr>
          <p:cNvSpPr/>
          <p:nvPr/>
        </p:nvSpPr>
        <p:spPr>
          <a:xfrm>
            <a:off x="630145" y="540110"/>
            <a:ext cx="2273379" cy="523220"/>
          </a:xfrm>
          <a:prstGeom prst="rect">
            <a:avLst/>
          </a:prstGeom>
        </p:spPr>
        <p:txBody>
          <a:bodyPr wrap="none">
            <a:spAutoFit/>
          </a:bodyPr>
          <a:lstStyle/>
          <a:p>
            <a:r>
              <a:rPr lang="en-US" altLang="zh-CN" sz="2800" b="1" dirty="0">
                <a:solidFill>
                  <a:srgbClr val="00B0F0"/>
                </a:solidFill>
                <a:latin typeface="微软雅黑" pitchFamily="34" charset="-122"/>
                <a:ea typeface="微软雅黑" pitchFamily="34" charset="-122"/>
                <a:cs typeface="+mj-cs"/>
              </a:rPr>
              <a:t>3.7 </a:t>
            </a:r>
            <a:r>
              <a:rPr lang="zh-CN" altLang="en-US" sz="2800" b="1" dirty="0">
                <a:solidFill>
                  <a:srgbClr val="00B0F0"/>
                </a:solidFill>
                <a:latin typeface="微软雅黑" pitchFamily="34" charset="-122"/>
                <a:ea typeface="微软雅黑" pitchFamily="34" charset="-122"/>
                <a:cs typeface="+mj-cs"/>
              </a:rPr>
              <a:t>本章小结</a:t>
            </a:r>
          </a:p>
        </p:txBody>
      </p:sp>
      <p:sp>
        <p:nvSpPr>
          <p:cNvPr id="4" name="矩形 3">
            <a:extLst>
              <a:ext uri="{FF2B5EF4-FFF2-40B4-BE49-F238E27FC236}">
                <a16:creationId xmlns:a16="http://schemas.microsoft.com/office/drawing/2014/main" id="{B6BAA594-9C03-421B-8B84-7F20E3A44D4B}"/>
              </a:ext>
            </a:extLst>
          </p:cNvPr>
          <p:cNvSpPr/>
          <p:nvPr/>
        </p:nvSpPr>
        <p:spPr>
          <a:xfrm>
            <a:off x="630145" y="1215185"/>
            <a:ext cx="9946105" cy="5170646"/>
          </a:xfrm>
          <a:prstGeom prst="rect">
            <a:avLst/>
          </a:prstGeom>
        </p:spPr>
        <p:txBody>
          <a:bodyPr wrap="square">
            <a:spAutoFit/>
          </a:bodyPr>
          <a:lstStyle/>
          <a:p>
            <a:pPr indent="304800" algn="just">
              <a:lnSpc>
                <a:spcPct val="150000"/>
              </a:lnSpc>
              <a:spcAft>
                <a:spcPts val="0"/>
              </a:spcAft>
            </a:pPr>
            <a:r>
              <a:rPr lang="zh-CN" altLang="zh-CN" kern="100" dirty="0">
                <a:latin typeface="Times New Roman" panose="02020603050405020304" pitchFamily="18" charset="0"/>
                <a:ea typeface="宋体" panose="02010600030101010101" pitchFamily="2" charset="-122"/>
              </a:rPr>
              <a:t>本章主要介绍了智能家居的通信与组网技术，包括智能家居的有线通信技术和无线通信技术。有线通信技术主要介绍了现场总线技术、电力载波技术等。无线通信技术包括短距离无线通信技术，如蓝牙技术、</a:t>
            </a:r>
            <a:r>
              <a:rPr lang="en-US" altLang="zh-CN" kern="100" dirty="0" err="1">
                <a:latin typeface="Times New Roman" panose="02020603050405020304" pitchFamily="18" charset="0"/>
                <a:ea typeface="宋体" panose="02010600030101010101" pitchFamily="2" charset="-122"/>
              </a:rPr>
              <a:t>Wifi</a:t>
            </a:r>
            <a:r>
              <a:rPr lang="zh-CN" altLang="zh-CN" kern="100" dirty="0">
                <a:latin typeface="Times New Roman" panose="02020603050405020304" pitchFamily="18" charset="0"/>
                <a:ea typeface="宋体" panose="02010600030101010101" pitchFamily="2" charset="-122"/>
              </a:rPr>
              <a:t>技术、</a:t>
            </a:r>
            <a:r>
              <a:rPr lang="en-US" altLang="zh-CN" kern="100" dirty="0">
                <a:latin typeface="Times New Roman" panose="02020603050405020304" pitchFamily="18" charset="0"/>
                <a:ea typeface="宋体" panose="02010600030101010101" pitchFamily="2" charset="-122"/>
              </a:rPr>
              <a:t>ZigBee</a:t>
            </a:r>
            <a:r>
              <a:rPr lang="zh-CN" altLang="zh-CN" kern="100" dirty="0">
                <a:latin typeface="Times New Roman" panose="02020603050405020304" pitchFamily="18" charset="0"/>
                <a:ea typeface="宋体" panose="02010600030101010101" pitchFamily="2" charset="-122"/>
              </a:rPr>
              <a:t>技术、</a:t>
            </a:r>
            <a:r>
              <a:rPr lang="en-US" altLang="zh-CN" kern="100" dirty="0">
                <a:latin typeface="Times New Roman" panose="02020603050405020304" pitchFamily="18" charset="0"/>
                <a:ea typeface="宋体" panose="02010600030101010101" pitchFamily="2" charset="-122"/>
              </a:rPr>
              <a:t>Z-wave</a:t>
            </a:r>
            <a:r>
              <a:rPr lang="zh-CN" altLang="zh-CN" kern="100" dirty="0">
                <a:latin typeface="Times New Roman" panose="02020603050405020304" pitchFamily="18" charset="0"/>
                <a:ea typeface="宋体" panose="02010600030101010101" pitchFamily="2" charset="-122"/>
              </a:rPr>
              <a:t>技术等。长距离低功耗无线通信技术主要介绍了</a:t>
            </a:r>
            <a:r>
              <a:rPr lang="en-US" altLang="zh-CN" kern="100" dirty="0">
                <a:latin typeface="Times New Roman" panose="02020603050405020304" pitchFamily="18" charset="0"/>
                <a:ea typeface="宋体" panose="02010600030101010101" pitchFamily="2" charset="-122"/>
              </a:rPr>
              <a:t>NB-IOT</a:t>
            </a:r>
            <a:r>
              <a:rPr lang="zh-CN" altLang="zh-CN" kern="100" dirty="0">
                <a:latin typeface="Times New Roman" panose="02020603050405020304" pitchFamily="18" charset="0"/>
                <a:ea typeface="宋体" panose="02010600030101010101" pitchFamily="2" charset="-122"/>
              </a:rPr>
              <a:t>技术、</a:t>
            </a:r>
            <a:r>
              <a:rPr lang="en-US" altLang="zh-CN" kern="100" dirty="0" err="1">
                <a:latin typeface="Times New Roman" panose="02020603050405020304" pitchFamily="18" charset="0"/>
                <a:ea typeface="宋体" panose="02010600030101010101" pitchFamily="2" charset="-122"/>
              </a:rPr>
              <a:t>LoRa</a:t>
            </a:r>
            <a:r>
              <a:rPr lang="zh-CN" altLang="zh-CN" kern="100" dirty="0">
                <a:latin typeface="Times New Roman" panose="02020603050405020304" pitchFamily="18" charset="0"/>
                <a:ea typeface="宋体" panose="02010600030101010101" pitchFamily="2" charset="-122"/>
              </a:rPr>
              <a:t>技术和</a:t>
            </a:r>
            <a:r>
              <a:rPr lang="en-US" altLang="zh-CN" kern="100" dirty="0" err="1">
                <a:latin typeface="Times New Roman" panose="02020603050405020304" pitchFamily="18" charset="0"/>
                <a:ea typeface="宋体" panose="02010600030101010101" pitchFamily="2" charset="-122"/>
              </a:rPr>
              <a:t>Sigfox</a:t>
            </a:r>
            <a:r>
              <a:rPr lang="zh-CN" altLang="zh-CN" kern="100" dirty="0">
                <a:latin typeface="Times New Roman" panose="02020603050405020304" pitchFamily="18" charset="0"/>
                <a:ea typeface="宋体" panose="02010600030101010101" pitchFamily="2" charset="-122"/>
              </a:rPr>
              <a:t>技术。此外，还介绍了智能家居用到其他一些无线通信技术，如</a:t>
            </a:r>
            <a:r>
              <a:rPr lang="en-US" altLang="zh-CN" kern="100" dirty="0">
                <a:latin typeface="Times New Roman" panose="02020603050405020304" pitchFamily="18" charset="0"/>
                <a:ea typeface="宋体" panose="02010600030101010101" pitchFamily="2" charset="-122"/>
              </a:rPr>
              <a:t>UWB</a:t>
            </a:r>
            <a:r>
              <a:rPr lang="zh-CN" altLang="zh-CN" kern="100" dirty="0">
                <a:latin typeface="Times New Roman" panose="02020603050405020304" pitchFamily="18" charset="0"/>
                <a:ea typeface="宋体" panose="02010600030101010101" pitchFamily="2" charset="-122"/>
              </a:rPr>
              <a:t>技术、</a:t>
            </a:r>
            <a:r>
              <a:rPr lang="en-US" altLang="zh-CN" kern="100" dirty="0">
                <a:latin typeface="Times New Roman" panose="02020603050405020304" pitchFamily="18" charset="0"/>
                <a:ea typeface="宋体" panose="02010600030101010101" pitchFamily="2" charset="-122"/>
              </a:rPr>
              <a:t>NFC</a:t>
            </a:r>
            <a:r>
              <a:rPr lang="zh-CN" altLang="zh-CN" kern="100" dirty="0">
                <a:latin typeface="Times New Roman" panose="02020603050405020304" pitchFamily="18" charset="0"/>
                <a:ea typeface="宋体" panose="02010600030101010101" pitchFamily="2" charset="-122"/>
              </a:rPr>
              <a:t>技术、</a:t>
            </a:r>
            <a:r>
              <a:rPr lang="en-US" altLang="zh-CN" kern="100" dirty="0">
                <a:latin typeface="Times New Roman" panose="02020603050405020304" pitchFamily="18" charset="0"/>
                <a:ea typeface="宋体" panose="02010600030101010101" pitchFamily="2" charset="-122"/>
              </a:rPr>
              <a:t>RFID</a:t>
            </a:r>
            <a:r>
              <a:rPr lang="zh-CN" altLang="zh-CN" kern="100" dirty="0">
                <a:latin typeface="Times New Roman" panose="02020603050405020304" pitchFamily="18" charset="0"/>
                <a:ea typeface="宋体" panose="02010600030101010101" pitchFamily="2" charset="-122"/>
              </a:rPr>
              <a:t>技术和</a:t>
            </a:r>
            <a:r>
              <a:rPr lang="en-US" altLang="zh-CN" kern="100" dirty="0" err="1">
                <a:latin typeface="Times New Roman" panose="02020603050405020304" pitchFamily="18" charset="0"/>
                <a:ea typeface="宋体" panose="02010600030101010101" pitchFamily="2" charset="-122"/>
              </a:rPr>
              <a:t>LIFi</a:t>
            </a:r>
            <a:r>
              <a:rPr lang="zh-CN" altLang="zh-CN" kern="100" dirty="0">
                <a:latin typeface="Times New Roman" panose="02020603050405020304" pitchFamily="18" charset="0"/>
                <a:ea typeface="宋体" panose="02010600030101010101" pitchFamily="2" charset="-122"/>
              </a:rPr>
              <a:t>光通信技术。在本章的最后，我们介绍了智能家居接入互联网的技术，如</a:t>
            </a:r>
            <a:r>
              <a:rPr lang="en-US" altLang="zh-CN" kern="100" dirty="0">
                <a:latin typeface="Times New Roman" panose="02020603050405020304" pitchFamily="18" charset="0"/>
                <a:ea typeface="宋体" panose="02010600030101010101" pitchFamily="2" charset="-122"/>
              </a:rPr>
              <a:t>6LowPAN</a:t>
            </a:r>
            <a:r>
              <a:rPr lang="zh-CN" altLang="zh-CN" kern="100" dirty="0">
                <a:latin typeface="Times New Roman" panose="02020603050405020304" pitchFamily="18" charset="0"/>
                <a:ea typeface="宋体" panose="02010600030101010101" pitchFamily="2" charset="-122"/>
              </a:rPr>
              <a:t>技术和</a:t>
            </a:r>
            <a:r>
              <a:rPr lang="en-US" altLang="zh-CN" kern="100" dirty="0">
                <a:latin typeface="Times New Roman" panose="02020603050405020304" pitchFamily="18" charset="0"/>
                <a:ea typeface="宋体" panose="02010600030101010101" pitchFamily="2" charset="-122"/>
              </a:rPr>
              <a:t>Thread</a:t>
            </a:r>
            <a:r>
              <a:rPr lang="zh-CN" altLang="zh-CN" kern="100" dirty="0">
                <a:latin typeface="Times New Roman" panose="02020603050405020304" pitchFamily="18" charset="0"/>
                <a:ea typeface="宋体" panose="02010600030101010101" pitchFamily="2" charset="-122"/>
              </a:rPr>
              <a:t>技术。</a:t>
            </a:r>
          </a:p>
          <a:p>
            <a:pPr indent="304800" algn="just">
              <a:lnSpc>
                <a:spcPct val="150000"/>
              </a:lnSpc>
              <a:spcAft>
                <a:spcPts val="0"/>
              </a:spcAft>
            </a:pPr>
            <a:r>
              <a:rPr lang="zh-CN" altLang="zh-CN" kern="100" dirty="0">
                <a:latin typeface="Times New Roman" panose="02020603050405020304" pitchFamily="18" charset="0"/>
                <a:ea typeface="宋体" panose="02010600030101010101" pitchFamily="2" charset="-122"/>
              </a:rPr>
              <a:t>智能家居通信与组网技术是关键的技术之一，技术种类多，这与智能家居应用的多样性有关系，也与智能家居的逐步发展和市场的形成有关。众多技术的采用，尽管满足了应用与市场的需要，但也造成了标准不统一的问题，以及需要互联互通满足构造智能家居系统的需要。这部分内容，将在下章进行介绍。</a:t>
            </a:r>
          </a:p>
        </p:txBody>
      </p:sp>
    </p:spTree>
    <p:extLst>
      <p:ext uri="{BB962C8B-B14F-4D97-AF65-F5344CB8AC3E}">
        <p14:creationId xmlns:p14="http://schemas.microsoft.com/office/powerpoint/2010/main" val="187326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gray">
          <a:xfrm>
            <a:off x="2600325" y="2720341"/>
            <a:ext cx="5203984" cy="770096"/>
          </a:xfrm>
          <a:prstGeom prst="rect">
            <a:avLst/>
          </a:prstGeom>
        </p:spPr>
        <p:txBody>
          <a:bodyPr wrap="none" fromWordArt="1">
            <a:prstTxWarp prst="textPlain">
              <a:avLst>
                <a:gd name="adj" fmla="val 50000"/>
              </a:avLst>
            </a:prstTxWarp>
          </a:bodyPr>
          <a:lstStyle/>
          <a:p>
            <a:pPr algn="ctr"/>
            <a:r>
              <a:rPr lang="en-US" altLang="zh-CN" sz="3780" kern="10" dirty="0">
                <a:ln w="28575">
                  <a:solidFill>
                    <a:srgbClr val="008000"/>
                  </a:solidFill>
                  <a:round/>
                  <a:headEnd/>
                  <a:tailEnd/>
                </a:ln>
                <a:gradFill rotWithShape="1">
                  <a:gsLst>
                    <a:gs pos="0">
                      <a:schemeClr val="bg1"/>
                    </a:gs>
                    <a:gs pos="100000">
                      <a:srgbClr val="767676"/>
                    </a:gs>
                  </a:gsLst>
                  <a:lin ang="5400000" scaled="1"/>
                </a:gradFill>
                <a:effectLst>
                  <a:outerShdw dist="71842" dir="2700000" algn="ctr" rotWithShape="0">
                    <a:schemeClr val="bg2">
                      <a:alpha val="50000"/>
                    </a:schemeClr>
                  </a:outerShdw>
                </a:effectLst>
                <a:latin typeface="Arial Black" panose="020B0A04020102020204" pitchFamily="34" charset="0"/>
              </a:rPr>
              <a:t>Thank You!</a:t>
            </a:r>
            <a:endParaRPr lang="zh-CN" altLang="en-US" sz="3780" kern="10" dirty="0">
              <a:ln w="28575">
                <a:solidFill>
                  <a:srgbClr val="008000"/>
                </a:solidFill>
                <a:round/>
                <a:headEnd/>
                <a:tailEnd/>
              </a:ln>
              <a:gradFill rotWithShape="1">
                <a:gsLst>
                  <a:gs pos="0">
                    <a:schemeClr val="bg1"/>
                  </a:gs>
                  <a:gs pos="100000">
                    <a:srgbClr val="767676"/>
                  </a:gs>
                </a:gsLst>
                <a:lin ang="5400000" scaled="1"/>
              </a:gradFill>
              <a:effectLst>
                <a:outerShdw dist="71842" dir="2700000" algn="ctr" rotWithShape="0">
                  <a:schemeClr val="bg2">
                    <a:alpha val="50000"/>
                  </a:schemeClr>
                </a:outerShdw>
              </a:effectLst>
              <a:latin typeface="Arial Black" panose="020B0A04020102020204" pitchFamily="34" charset="0"/>
            </a:endParaRPr>
          </a:p>
        </p:txBody>
      </p:sp>
      <p:sp>
        <p:nvSpPr>
          <p:cNvPr id="21507" name="Rectangle 3"/>
          <p:cNvSpPr>
            <a:spLocks noChangeArrowheads="1"/>
          </p:cNvSpPr>
          <p:nvPr/>
        </p:nvSpPr>
        <p:spPr bwMode="black">
          <a:xfrm>
            <a:off x="840105" y="2640330"/>
            <a:ext cx="864108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lnSpc>
                <a:spcPct val="90000"/>
              </a:lnSpc>
              <a:spcBef>
                <a:spcPct val="20000"/>
              </a:spcBef>
              <a:buClr>
                <a:schemeClr val="accent2"/>
              </a:buClr>
              <a:buFont typeface="Wingdings" panose="05000000000000000000" pitchFamily="2" charset="2"/>
              <a:buNone/>
            </a:pPr>
            <a:r>
              <a:rPr lang="en-US" altLang="zh-CN" sz="2520" b="1">
                <a:solidFill>
                  <a:srgbClr val="FF3C15"/>
                </a:solidFill>
                <a:latin typeface="宋体" panose="02010600030101010101" pitchFamily="2" charset="-122"/>
              </a:rPr>
              <a:t> </a:t>
            </a:r>
            <a:r>
              <a:rPr lang="en-US" altLang="zh-CN" sz="3360">
                <a:solidFill>
                  <a:srgbClr val="FF3C15"/>
                </a:solidFill>
              </a:rPr>
              <a:t> </a:t>
            </a:r>
          </a:p>
        </p:txBody>
      </p:sp>
      <p:sp>
        <p:nvSpPr>
          <p:cNvPr id="21508" name="Rectangle 4"/>
          <p:cNvSpPr>
            <a:spLocks noChangeArrowheads="1"/>
          </p:cNvSpPr>
          <p:nvPr/>
        </p:nvSpPr>
        <p:spPr bwMode="auto">
          <a:xfrm>
            <a:off x="2161937" y="3780470"/>
            <a:ext cx="6080760" cy="230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宋体" panose="02010600030101010101" pitchFamily="2" charset="-122"/>
              </a:defRPr>
            </a:lvl1pPr>
            <a:lvl2pPr indent="14288"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fontAlgn="ctr" hangingPunct="1">
              <a:spcBef>
                <a:spcPct val="20000"/>
              </a:spcBef>
              <a:buClr>
                <a:schemeClr val="accent2"/>
              </a:buClr>
              <a:buFont typeface="Wingdings" panose="05000000000000000000" pitchFamily="2" charset="2"/>
              <a:buNone/>
            </a:pPr>
            <a:r>
              <a:rPr lang="en-US" altLang="zh-CN" sz="2940" b="1" dirty="0">
                <a:solidFill>
                  <a:srgbClr val="00B0F0"/>
                </a:solidFill>
              </a:rPr>
              <a:t>       </a:t>
            </a:r>
            <a:r>
              <a:rPr lang="zh-CN" altLang="en-US" sz="2940" b="1" dirty="0">
                <a:solidFill>
                  <a:srgbClr val="00B0F0"/>
                </a:solidFill>
              </a:rPr>
              <a:t>谢谢使用，敬请批评指正！</a:t>
            </a:r>
            <a:endParaRPr lang="en-US" altLang="zh-CN" sz="2940" b="1" dirty="0">
              <a:solidFill>
                <a:srgbClr val="00B0F0"/>
              </a:solidFill>
            </a:endParaRPr>
          </a:p>
          <a:p>
            <a:pPr eaLnBrk="1" fontAlgn="ctr" hangingPunct="1">
              <a:spcBef>
                <a:spcPct val="20000"/>
              </a:spcBef>
              <a:buClr>
                <a:schemeClr val="accent2"/>
              </a:buClr>
              <a:buFont typeface="Wingdings" panose="05000000000000000000" pitchFamily="2" charset="2"/>
              <a:buNone/>
            </a:pPr>
            <a:r>
              <a:rPr lang="zh-CN" altLang="en-US" sz="2100" b="1" dirty="0">
                <a:solidFill>
                  <a:srgbClr val="00B0F0"/>
                </a:solidFill>
              </a:rPr>
              <a:t>         </a:t>
            </a:r>
            <a:r>
              <a:rPr lang="en-US" altLang="zh-CN" sz="2100" b="1" dirty="0">
                <a:solidFill>
                  <a:srgbClr val="00B0F0"/>
                </a:solidFill>
              </a:rPr>
              <a:t>  </a:t>
            </a:r>
            <a:r>
              <a:rPr lang="zh-CN" altLang="en-US" sz="2100" b="1" dirty="0">
                <a:solidFill>
                  <a:srgbClr val="00B0F0"/>
                </a:solidFill>
              </a:rPr>
              <a:t>联系方式：</a:t>
            </a:r>
            <a:r>
              <a:rPr lang="en-US" altLang="zh-CN" sz="2100" b="1" dirty="0">
                <a:solidFill>
                  <a:srgbClr val="00B0F0"/>
                </a:solidFill>
              </a:rPr>
              <a:t> </a:t>
            </a:r>
          </a:p>
          <a:p>
            <a:pPr eaLnBrk="1" fontAlgn="ctr" hangingPunct="1">
              <a:spcBef>
                <a:spcPct val="20000"/>
              </a:spcBef>
              <a:buClr>
                <a:schemeClr val="accent2"/>
              </a:buClr>
              <a:buFont typeface="Wingdings" panose="05000000000000000000" pitchFamily="2" charset="2"/>
              <a:buNone/>
            </a:pPr>
            <a:r>
              <a:rPr lang="en-US" altLang="zh-CN" sz="2100" b="1" dirty="0">
                <a:solidFill>
                  <a:srgbClr val="00B0F0"/>
                </a:solidFill>
              </a:rPr>
              <a:t>           </a:t>
            </a:r>
            <a:r>
              <a:rPr lang="zh-CN" altLang="en-US" sz="2100" b="1" dirty="0">
                <a:solidFill>
                  <a:srgbClr val="00B0F0"/>
                </a:solidFill>
              </a:rPr>
              <a:t>邮箱：</a:t>
            </a:r>
            <a:r>
              <a:rPr lang="en-US" altLang="zh-CN" sz="2100" b="1" dirty="0">
                <a:solidFill>
                  <a:srgbClr val="00B0F0"/>
                </a:solidFill>
              </a:rPr>
              <a:t>luo.hj@foxmail.com</a:t>
            </a:r>
          </a:p>
          <a:p>
            <a:pPr eaLnBrk="1" fontAlgn="ctr" hangingPunct="1">
              <a:spcBef>
                <a:spcPct val="20000"/>
              </a:spcBef>
              <a:buClr>
                <a:schemeClr val="accent2"/>
              </a:buClr>
              <a:buFont typeface="Wingdings" panose="05000000000000000000" pitchFamily="2" charset="2"/>
              <a:buNone/>
            </a:pPr>
            <a:endParaRPr lang="en-US" altLang="zh-CN" sz="2100" b="1" dirty="0">
              <a:solidFill>
                <a:srgbClr val="00B0F0"/>
              </a:solidFill>
            </a:endParaRPr>
          </a:p>
          <a:p>
            <a:pPr eaLnBrk="1" fontAlgn="ctr" hangingPunct="1">
              <a:spcBef>
                <a:spcPct val="20000"/>
              </a:spcBef>
              <a:buClr>
                <a:schemeClr val="accent2"/>
              </a:buClr>
              <a:buFont typeface="Wingdings" panose="05000000000000000000" pitchFamily="2" charset="2"/>
              <a:buNone/>
            </a:pPr>
            <a:r>
              <a:rPr lang="en-US" altLang="zh-CN" sz="2100" b="1" dirty="0">
                <a:solidFill>
                  <a:srgbClr val="00B0F0"/>
                </a:solidFill>
              </a:rPr>
              <a:t>  </a:t>
            </a:r>
          </a:p>
          <a:p>
            <a:pPr eaLnBrk="1" fontAlgn="ctr" hangingPunct="1">
              <a:spcBef>
                <a:spcPct val="20000"/>
              </a:spcBef>
              <a:buClr>
                <a:schemeClr val="accent2"/>
              </a:buClr>
              <a:buFont typeface="Wingdings" panose="05000000000000000000" pitchFamily="2" charset="2"/>
              <a:buNone/>
            </a:pPr>
            <a:r>
              <a:rPr lang="en-US" altLang="zh-CN" sz="2100" b="1" dirty="0">
                <a:solidFill>
                  <a:srgbClr val="0000FF"/>
                </a:solidFill>
              </a:rPr>
              <a:t> </a:t>
            </a:r>
            <a:endParaRPr lang="en-US" altLang="zh-CN" sz="1365" b="1" dirty="0">
              <a:solidFill>
                <a:srgbClr val="CC3300"/>
              </a:solidFill>
            </a:endParaRPr>
          </a:p>
          <a:p>
            <a:pPr eaLnBrk="1" fontAlgn="ctr" hangingPunct="1">
              <a:spcBef>
                <a:spcPct val="20000"/>
              </a:spcBef>
              <a:buClr>
                <a:schemeClr val="accent2"/>
              </a:buClr>
              <a:buFont typeface="Wingdings" panose="05000000000000000000" pitchFamily="2" charset="2"/>
              <a:buNone/>
            </a:pPr>
            <a:r>
              <a:rPr lang="en-US" altLang="zh-CN" sz="1575" b="1" dirty="0"/>
              <a:t> </a:t>
            </a:r>
            <a:endParaRPr lang="en-US" altLang="zh-CN" sz="1575" b="1" dirty="0">
              <a:solidFill>
                <a:srgbClr val="FF0000"/>
              </a:solidFill>
            </a:endParaRPr>
          </a:p>
          <a:p>
            <a:pPr eaLnBrk="1" fontAlgn="ctr" hangingPunct="1">
              <a:spcBef>
                <a:spcPct val="20000"/>
              </a:spcBef>
              <a:buClr>
                <a:schemeClr val="accent2"/>
              </a:buClr>
              <a:buFont typeface="Wingdings" panose="05000000000000000000" pitchFamily="2" charset="2"/>
              <a:buNone/>
            </a:pPr>
            <a:endParaRPr lang="en-US" altLang="zh-CN" sz="1575" b="1" dirty="0">
              <a:solidFill>
                <a:srgbClr val="FF0000"/>
              </a:solidFill>
            </a:endParaRPr>
          </a:p>
          <a:p>
            <a:pPr eaLnBrk="1" fontAlgn="ctr" hangingPunct="1">
              <a:spcBef>
                <a:spcPct val="20000"/>
              </a:spcBef>
              <a:buClr>
                <a:schemeClr val="accent2"/>
              </a:buClr>
              <a:buFont typeface="Wingdings" panose="05000000000000000000" pitchFamily="2" charset="2"/>
              <a:buNone/>
            </a:pPr>
            <a:endParaRPr lang="en-US" altLang="zh-CN" sz="2100" b="1" dirty="0">
              <a:solidFill>
                <a:srgbClr val="0000FF"/>
              </a:solidFill>
            </a:endParaRPr>
          </a:p>
          <a:p>
            <a:pPr eaLnBrk="1" fontAlgn="ctr" hangingPunct="1">
              <a:spcBef>
                <a:spcPct val="20000"/>
              </a:spcBef>
              <a:buClr>
                <a:schemeClr val="accent2"/>
              </a:buClr>
              <a:buFont typeface="Wingdings" panose="05000000000000000000" pitchFamily="2" charset="2"/>
              <a:buNone/>
            </a:pPr>
            <a:endParaRPr lang="en-US" altLang="zh-CN" sz="2100" b="1" dirty="0">
              <a:solidFill>
                <a:srgbClr val="CC3300"/>
              </a:solidFill>
            </a:endParaRPr>
          </a:p>
          <a:p>
            <a:pPr eaLnBrk="1" fontAlgn="ctr" hangingPunct="1">
              <a:spcBef>
                <a:spcPct val="20000"/>
              </a:spcBef>
              <a:buClr>
                <a:schemeClr val="accent2"/>
              </a:buClr>
              <a:buFont typeface="Wingdings" panose="05000000000000000000" pitchFamily="2" charset="2"/>
              <a:buNone/>
            </a:pPr>
            <a:endParaRPr lang="en-US" altLang="zh-CN" sz="2520" dirty="0">
              <a:solidFill>
                <a:srgbClr val="2818FC"/>
              </a:solidFill>
            </a:endParaRPr>
          </a:p>
          <a:p>
            <a:pPr lvl="1" algn="ctr" eaLnBrk="1" fontAlgn="ctr" hangingPunct="1">
              <a:spcBef>
                <a:spcPct val="20000"/>
              </a:spcBef>
              <a:buClr>
                <a:schemeClr val="accent2"/>
              </a:buClr>
              <a:buFont typeface="Wingdings" panose="05000000000000000000" pitchFamily="2" charset="2"/>
              <a:buNone/>
            </a:pPr>
            <a:r>
              <a:rPr lang="zh-CN" altLang="en-US" sz="5460" dirty="0"/>
              <a:t>　　　　</a:t>
            </a:r>
          </a:p>
        </p:txBody>
      </p:sp>
    </p:spTree>
    <p:extLst>
      <p:ext uri="{BB962C8B-B14F-4D97-AF65-F5344CB8AC3E}">
        <p14:creationId xmlns:p14="http://schemas.microsoft.com/office/powerpoint/2010/main" val="239374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3.1</a:t>
            </a:r>
            <a:r>
              <a:rPr lang="zh-CN" altLang="zh-CN" sz="3200" dirty="0"/>
              <a:t>通信技术概述</a:t>
            </a:r>
            <a:endParaRPr lang="zh-CN" altLang="en-US" sz="3200" dirty="0"/>
          </a:p>
        </p:txBody>
      </p:sp>
      <p:sp>
        <p:nvSpPr>
          <p:cNvPr id="3" name="内容占位符 2"/>
          <p:cNvSpPr>
            <a:spLocks noGrp="1"/>
          </p:cNvSpPr>
          <p:nvPr>
            <p:ph idx="1"/>
          </p:nvPr>
        </p:nvSpPr>
        <p:spPr/>
        <p:txBody>
          <a:bodyPr/>
          <a:lstStyle/>
          <a:p>
            <a:pPr marL="0" indent="0">
              <a:buNone/>
            </a:pPr>
            <a:r>
              <a:rPr lang="en-US" altLang="zh-CN" sz="2800" b="1" dirty="0">
                <a:solidFill>
                  <a:srgbClr val="00B0F0"/>
                </a:solidFill>
                <a:latin typeface="微软雅黑" pitchFamily="34" charset="-122"/>
                <a:ea typeface="微软雅黑" pitchFamily="34" charset="-122"/>
                <a:cs typeface="+mj-cs"/>
              </a:rPr>
              <a:t>3.1.1 </a:t>
            </a:r>
            <a:r>
              <a:rPr lang="zh-CN" altLang="zh-CN" sz="2800" b="1" dirty="0">
                <a:solidFill>
                  <a:srgbClr val="00B0F0"/>
                </a:solidFill>
                <a:latin typeface="微软雅黑" pitchFamily="34" charset="-122"/>
                <a:ea typeface="微软雅黑" pitchFamily="34" charset="-122"/>
                <a:cs typeface="+mj-cs"/>
              </a:rPr>
              <a:t>有线通信技术</a:t>
            </a:r>
            <a:endParaRPr lang="en-US" altLang="zh-CN" sz="2800" b="1" dirty="0">
              <a:solidFill>
                <a:srgbClr val="00B0F0"/>
              </a:solidFill>
              <a:latin typeface="微软雅黑" pitchFamily="34" charset="-122"/>
              <a:ea typeface="微软雅黑" pitchFamily="34" charset="-122"/>
              <a:cs typeface="+mj-cs"/>
            </a:endParaRPr>
          </a:p>
          <a:p>
            <a:pPr marL="0" indent="0">
              <a:buNone/>
            </a:pPr>
            <a:endParaRPr lang="zh-CN" altLang="zh-CN" sz="2800" b="1" dirty="0">
              <a:solidFill>
                <a:srgbClr val="00B0F0"/>
              </a:solidFill>
              <a:latin typeface="微软雅黑" pitchFamily="34" charset="-122"/>
              <a:ea typeface="微软雅黑" pitchFamily="34" charset="-122"/>
              <a:cs typeface="+mj-cs"/>
            </a:endParaRPr>
          </a:p>
          <a:p>
            <a:pPr marL="0" indent="0">
              <a:buNone/>
            </a:pPr>
            <a:r>
              <a:rPr lang="zh-CN" altLang="zh-CN" sz="2000" dirty="0"/>
              <a:t>早期的智能家居的有线通信技术并非独立发展，大多是从工业控制转变而来，在智能家居进行新的应用。采用有线通信的控制控制方式具有许多优点，比如安全稳定，通信和控制受环境的干扰小，数据传输速率较快等特点。但同时它也具有许多缺点，比如方案整体设计要求高，线路铺设工程费用高，周期长。智能家居控制系统一旦建立，后期拓展和改动比较困难，灵活性差。总体而言，有线通信的方式在智能家居发展初期使用较多，但未来的发展趋势是无线网络逐渐增多，有线和无线以互补的方式并存于智能家居系统中。</a:t>
            </a:r>
            <a:r>
              <a:rPr lang="en-US" altLang="zh-CN" sz="2000" dirty="0"/>
              <a:t> </a:t>
            </a:r>
            <a:endParaRPr lang="zh-CN" altLang="zh-CN" sz="2000" dirty="0"/>
          </a:p>
          <a:p>
            <a:pPr marL="0" indent="0">
              <a:buNone/>
            </a:pPr>
            <a:endParaRPr lang="zh-CN" altLang="en-US" dirty="0"/>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2</a:t>
            </a:fld>
            <a:endParaRPr lang="zh-CN" altLang="en-US" dirty="0"/>
          </a:p>
        </p:txBody>
      </p:sp>
    </p:spTree>
    <p:extLst>
      <p:ext uri="{BB962C8B-B14F-4D97-AF65-F5344CB8AC3E}">
        <p14:creationId xmlns:p14="http://schemas.microsoft.com/office/powerpoint/2010/main" val="147283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3.1.2 </a:t>
            </a:r>
            <a:r>
              <a:rPr lang="zh-CN" altLang="zh-CN" dirty="0"/>
              <a:t>无线通信技术</a:t>
            </a:r>
            <a:endParaRPr lang="zh-CN" altLang="en-US" dirty="0"/>
          </a:p>
        </p:txBody>
      </p:sp>
      <p:sp>
        <p:nvSpPr>
          <p:cNvPr id="3" name="内容占位符 2"/>
          <p:cNvSpPr>
            <a:spLocks noGrp="1"/>
          </p:cNvSpPr>
          <p:nvPr>
            <p:ph idx="1"/>
          </p:nvPr>
        </p:nvSpPr>
        <p:spPr>
          <a:xfrm>
            <a:off x="585140" y="2070280"/>
            <a:ext cx="9720263" cy="2767322"/>
          </a:xfrm>
        </p:spPr>
        <p:txBody>
          <a:bodyPr/>
          <a:lstStyle/>
          <a:p>
            <a:pPr marL="0" indent="0">
              <a:buNone/>
            </a:pPr>
            <a:r>
              <a:rPr lang="en-US" altLang="zh-CN" sz="2000" dirty="0"/>
              <a:t>        </a:t>
            </a:r>
            <a:r>
              <a:rPr lang="zh-CN" altLang="zh-CN" sz="2000" dirty="0"/>
              <a:t>智能家居中的无线通信技术主要包括无线电通信、红外通信和光通信等多种形式。其中无线电通信最为广泛，它利用电磁波信号在自由空间传播的特性进行信息交换。无线通信相对于有线而言，一般不需要通信的有线介质。无线通信采用数字化通信技术，也就是一种用数字信号</a:t>
            </a:r>
            <a:r>
              <a:rPr lang="en-US" altLang="zh-CN" sz="2000" dirty="0"/>
              <a:t>0</a:t>
            </a:r>
            <a:r>
              <a:rPr lang="zh-CN" altLang="zh-CN" sz="2000" dirty="0"/>
              <a:t>和</a:t>
            </a:r>
            <a:r>
              <a:rPr lang="en-US" altLang="zh-CN" sz="2000" dirty="0"/>
              <a:t>1</a:t>
            </a:r>
            <a:r>
              <a:rPr lang="zh-CN" altLang="zh-CN" sz="2000" dirty="0"/>
              <a:t>进行数字编码传输信息的通信方式。 该方式通常由用户设备、编码和解码、调制和解调、加密和解密、传输和交换设备等组成。当无线信号在空中传播时，无线信号的强度会随着传播距离的增加而衰减。此外，有用的无线信号还会受到环境噪声和其它同频段信号的干扰。为保证无线通信的质量，解决时空可变造成的不稳定性等问题，无线通信一般需要设计复杂的数字调制解调技术。</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3</a:t>
            </a:fld>
            <a:endParaRPr lang="zh-CN" altLang="en-US" dirty="0"/>
          </a:p>
        </p:txBody>
      </p:sp>
    </p:spTree>
    <p:extLst>
      <p:ext uri="{BB962C8B-B14F-4D97-AF65-F5344CB8AC3E}">
        <p14:creationId xmlns:p14="http://schemas.microsoft.com/office/powerpoint/2010/main" val="193015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3.2</a:t>
            </a:r>
            <a:r>
              <a:rPr lang="zh-CN" altLang="zh-CN" sz="3200" dirty="0"/>
              <a:t>有线通信技术 </a:t>
            </a:r>
          </a:p>
        </p:txBody>
      </p:sp>
      <p:sp>
        <p:nvSpPr>
          <p:cNvPr id="3" name="内容占位符 2"/>
          <p:cNvSpPr>
            <a:spLocks noGrp="1"/>
          </p:cNvSpPr>
          <p:nvPr>
            <p:ph idx="1"/>
          </p:nvPr>
        </p:nvSpPr>
        <p:spPr/>
        <p:txBody>
          <a:bodyPr/>
          <a:lstStyle/>
          <a:p>
            <a:pPr marL="0" indent="0">
              <a:buNone/>
            </a:pPr>
            <a:r>
              <a:rPr lang="en-US" altLang="zh-CN" sz="2700" b="1" dirty="0">
                <a:solidFill>
                  <a:srgbClr val="00B0F0"/>
                </a:solidFill>
                <a:latin typeface="微软雅黑" pitchFamily="34" charset="-122"/>
                <a:ea typeface="微软雅黑" pitchFamily="34" charset="-122"/>
                <a:cs typeface="+mj-cs"/>
              </a:rPr>
              <a:t>3.2.1 </a:t>
            </a:r>
            <a:r>
              <a:rPr lang="zh-CN" altLang="zh-CN" sz="2700" b="1" dirty="0">
                <a:solidFill>
                  <a:srgbClr val="00B0F0"/>
                </a:solidFill>
                <a:latin typeface="微软雅黑" pitchFamily="34" charset="-122"/>
                <a:ea typeface="微软雅黑" pitchFamily="34" charset="-122"/>
                <a:cs typeface="+mj-cs"/>
              </a:rPr>
              <a:t>现场总线技术</a:t>
            </a:r>
            <a:endParaRPr lang="zh-CN" altLang="en-US" sz="2700" b="1" dirty="0">
              <a:solidFill>
                <a:srgbClr val="00B0F0"/>
              </a:solidFill>
              <a:latin typeface="微软雅黑" pitchFamily="34" charset="-122"/>
              <a:ea typeface="微软雅黑" pitchFamily="34" charset="-122"/>
              <a:cs typeface="+mj-cs"/>
            </a:endParaRPr>
          </a:p>
          <a:p>
            <a:endParaRPr lang="zh-CN" altLang="en-US" dirty="0"/>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4</a:t>
            </a:fld>
            <a:endParaRPr lang="zh-CN" altLang="en-US" dirty="0"/>
          </a:p>
        </p:txBody>
      </p:sp>
      <p:pic>
        <p:nvPicPr>
          <p:cNvPr id="8" name="图片 7">
            <a:extLst>
              <a:ext uri="{FF2B5EF4-FFF2-40B4-BE49-F238E27FC236}">
                <a16:creationId xmlns:a16="http://schemas.microsoft.com/office/drawing/2014/main" id="{67426AB1-E752-4679-910A-8AA26617120A}"/>
              </a:ext>
            </a:extLst>
          </p:cNvPr>
          <p:cNvPicPr>
            <a:picLocks noChangeAspect="1"/>
          </p:cNvPicPr>
          <p:nvPr/>
        </p:nvPicPr>
        <p:blipFill>
          <a:blip r:embed="rId2"/>
          <a:stretch>
            <a:fillRect/>
          </a:stretch>
        </p:blipFill>
        <p:spPr>
          <a:xfrm>
            <a:off x="5760715" y="2246489"/>
            <a:ext cx="4748902" cy="1696976"/>
          </a:xfrm>
          <a:prstGeom prst="rect">
            <a:avLst/>
          </a:prstGeom>
        </p:spPr>
      </p:pic>
      <p:sp>
        <p:nvSpPr>
          <p:cNvPr id="9" name="矩形 8">
            <a:extLst>
              <a:ext uri="{FF2B5EF4-FFF2-40B4-BE49-F238E27FC236}">
                <a16:creationId xmlns:a16="http://schemas.microsoft.com/office/drawing/2014/main" id="{1489D68E-A5AE-4219-9DEE-8EA9E94AF118}"/>
              </a:ext>
            </a:extLst>
          </p:cNvPr>
          <p:cNvSpPr/>
          <p:nvPr/>
        </p:nvSpPr>
        <p:spPr>
          <a:xfrm>
            <a:off x="6693906" y="4725575"/>
            <a:ext cx="2882520" cy="400110"/>
          </a:xfrm>
          <a:prstGeom prst="rect">
            <a:avLst/>
          </a:prstGeom>
        </p:spPr>
        <p:txBody>
          <a:bodyPr wrap="none">
            <a:spAutoFit/>
          </a:bodyPr>
          <a:lstStyle/>
          <a:p>
            <a:r>
              <a:rPr lang="zh-CN" altLang="zh-CN" kern="100" dirty="0">
                <a:ea typeface="宋体" panose="02010600030101010101" pitchFamily="2" charset="-122"/>
                <a:cs typeface="Times New Roman" panose="02020603050405020304" pitchFamily="18" charset="0"/>
              </a:rPr>
              <a:t>智能家居</a:t>
            </a:r>
            <a:r>
              <a:rPr lang="en-US" altLang="zh-CN" kern="100" dirty="0">
                <a:ea typeface="宋体" panose="02010600030101010101" pitchFamily="2" charset="-122"/>
                <a:cs typeface="Times New Roman" panose="02020603050405020304" pitchFamily="18" charset="0"/>
              </a:rPr>
              <a:t>485</a:t>
            </a:r>
            <a:r>
              <a:rPr lang="zh-CN" altLang="zh-CN" kern="100" dirty="0">
                <a:ea typeface="宋体" panose="02010600030101010101" pitchFamily="2" charset="-122"/>
                <a:cs typeface="Times New Roman" panose="02020603050405020304" pitchFamily="18" charset="0"/>
              </a:rPr>
              <a:t>总线拓扑图</a:t>
            </a:r>
            <a:endParaRPr lang="zh-CN" altLang="en-US" dirty="0"/>
          </a:p>
        </p:txBody>
      </p:sp>
      <p:sp>
        <p:nvSpPr>
          <p:cNvPr id="10" name="矩形 9">
            <a:extLst>
              <a:ext uri="{FF2B5EF4-FFF2-40B4-BE49-F238E27FC236}">
                <a16:creationId xmlns:a16="http://schemas.microsoft.com/office/drawing/2014/main" id="{41FAA7B2-F5EE-4DE7-93ED-AAC0D3155AD8}"/>
              </a:ext>
            </a:extLst>
          </p:cNvPr>
          <p:cNvSpPr/>
          <p:nvPr/>
        </p:nvSpPr>
        <p:spPr>
          <a:xfrm>
            <a:off x="507404" y="2237604"/>
            <a:ext cx="4532940" cy="3323987"/>
          </a:xfrm>
          <a:prstGeom prst="rect">
            <a:avLst/>
          </a:prstGeom>
        </p:spPr>
        <p:txBody>
          <a:bodyPr wrap="square">
            <a:spAutoFit/>
          </a:bodyPr>
          <a:lstStyle/>
          <a:p>
            <a:pPr indent="266700" algn="just">
              <a:lnSpc>
                <a:spcPct val="150000"/>
              </a:lnSpc>
              <a:spcAft>
                <a:spcPts val="0"/>
              </a:spcAft>
            </a:pPr>
            <a:r>
              <a:rPr lang="en-US" altLang="zh-CN" kern="100" dirty="0">
                <a:latin typeface="宋体" panose="02010600030101010101" pitchFamily="2" charset="-122"/>
                <a:ea typeface="宋体" panose="02010600030101010101" pitchFamily="2" charset="-122"/>
              </a:rPr>
              <a:t>RS-485</a:t>
            </a:r>
            <a:r>
              <a:rPr lang="zh-CN" altLang="zh-CN" kern="0" spc="50" dirty="0">
                <a:solidFill>
                  <a:srgbClr val="4A4A4A"/>
                </a:solidFill>
                <a:latin typeface="Helvetica" panose="020B0604020202020204" pitchFamily="34" charset="0"/>
                <a:ea typeface="宋体" panose="02010600030101010101" pitchFamily="2" charset="-122"/>
                <a:cs typeface="宋体" panose="02010600030101010101" pitchFamily="2" charset="-122"/>
              </a:rPr>
              <a:t>从严格意义上讲并不是一个完整的总线技术标准，因为该标准仅仅定义了物理层和链路层的通信标准，所以说</a:t>
            </a:r>
            <a:r>
              <a:rPr lang="zh-CN" altLang="zh-CN" kern="100" dirty="0">
                <a:latin typeface="Times New Roman" panose="02020603050405020304" pitchFamily="18" charset="0"/>
                <a:ea typeface="宋体" panose="02010600030101010101" pitchFamily="2" charset="-122"/>
              </a:rPr>
              <a:t>算是比较初级和原始的总线架构。但</a:t>
            </a:r>
            <a:r>
              <a:rPr lang="en-US" altLang="zh-CN" kern="100" dirty="0">
                <a:latin typeface="Times New Roman" panose="02020603050405020304" pitchFamily="18" charset="0"/>
                <a:ea typeface="宋体" panose="02010600030101010101" pitchFamily="2" charset="-122"/>
              </a:rPr>
              <a:t>RS485</a:t>
            </a:r>
            <a:r>
              <a:rPr lang="zh-CN" altLang="zh-CN" kern="100" dirty="0">
                <a:latin typeface="Times New Roman" panose="02020603050405020304" pitchFamily="18" charset="0"/>
                <a:ea typeface="宋体" panose="02010600030101010101" pitchFamily="2" charset="-122"/>
              </a:rPr>
              <a:t>总线技术简单，设计容易，实现方便，成本及维护费用较低，因此</a:t>
            </a:r>
            <a:r>
              <a:rPr lang="en-US" altLang="zh-CN" kern="100" dirty="0">
                <a:latin typeface="Times New Roman" panose="02020603050405020304" pitchFamily="18" charset="0"/>
                <a:ea typeface="宋体" panose="02010600030101010101" pitchFamily="2" charset="-122"/>
              </a:rPr>
              <a:t>RS-485</a:t>
            </a:r>
            <a:r>
              <a:rPr lang="zh-CN" altLang="zh-CN" kern="100" dirty="0">
                <a:latin typeface="Times New Roman" panose="02020603050405020304" pitchFamily="18" charset="0"/>
                <a:ea typeface="宋体" panose="02010600030101010101" pitchFamily="2" charset="-122"/>
              </a:rPr>
              <a:t>总线应用非常广泛。</a:t>
            </a:r>
          </a:p>
        </p:txBody>
      </p:sp>
    </p:spTree>
    <p:extLst>
      <p:ext uri="{BB962C8B-B14F-4D97-AF65-F5344CB8AC3E}">
        <p14:creationId xmlns:p14="http://schemas.microsoft.com/office/powerpoint/2010/main" val="170490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3.2.1 </a:t>
            </a:r>
            <a:r>
              <a:rPr lang="zh-CN" altLang="zh-CN" dirty="0"/>
              <a:t>现场总线技术</a:t>
            </a:r>
            <a:endParaRPr lang="zh-CN" altLang="en-US" dirty="0"/>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5</a:t>
            </a:fld>
            <a:endParaRPr lang="zh-CN" altLang="en-US" dirty="0"/>
          </a:p>
        </p:txBody>
      </p:sp>
      <p:pic>
        <p:nvPicPr>
          <p:cNvPr id="5" name="图片 4">
            <a:extLst>
              <a:ext uri="{FF2B5EF4-FFF2-40B4-BE49-F238E27FC236}">
                <a16:creationId xmlns:a16="http://schemas.microsoft.com/office/drawing/2014/main" id="{2F856F76-F66F-4644-9A23-354CB9332549}"/>
              </a:ext>
            </a:extLst>
          </p:cNvPr>
          <p:cNvPicPr>
            <a:picLocks noChangeAspect="1"/>
          </p:cNvPicPr>
          <p:nvPr/>
        </p:nvPicPr>
        <p:blipFill>
          <a:blip r:embed="rId2"/>
          <a:stretch>
            <a:fillRect/>
          </a:stretch>
        </p:blipFill>
        <p:spPr>
          <a:xfrm>
            <a:off x="5120594" y="735806"/>
            <a:ext cx="5098719" cy="4191949"/>
          </a:xfrm>
          <a:prstGeom prst="rect">
            <a:avLst/>
          </a:prstGeom>
        </p:spPr>
      </p:pic>
      <p:sp>
        <p:nvSpPr>
          <p:cNvPr id="8" name="矩形 7">
            <a:extLst>
              <a:ext uri="{FF2B5EF4-FFF2-40B4-BE49-F238E27FC236}">
                <a16:creationId xmlns:a16="http://schemas.microsoft.com/office/drawing/2014/main" id="{FFD509B2-8CAA-4EE8-A7A6-91844FF6F93B}"/>
              </a:ext>
            </a:extLst>
          </p:cNvPr>
          <p:cNvSpPr/>
          <p:nvPr/>
        </p:nvSpPr>
        <p:spPr>
          <a:xfrm>
            <a:off x="6207854" y="5517110"/>
            <a:ext cx="2924198" cy="400110"/>
          </a:xfrm>
          <a:prstGeom prst="rect">
            <a:avLst/>
          </a:prstGeom>
        </p:spPr>
        <p:txBody>
          <a:bodyPr wrap="none">
            <a:spAutoFit/>
          </a:bodyPr>
          <a:lstStyle/>
          <a:p>
            <a:r>
              <a:rPr lang="zh-CN" altLang="zh-CN" kern="100" dirty="0">
                <a:ea typeface="宋体" panose="02010600030101010101" pitchFamily="2" charset="-122"/>
                <a:cs typeface="Times New Roman" panose="02020603050405020304" pitchFamily="18" charset="0"/>
              </a:rPr>
              <a:t>智能家居</a:t>
            </a:r>
            <a:r>
              <a:rPr lang="en-US" altLang="zh-CN" kern="100" dirty="0">
                <a:ea typeface="宋体" panose="02010600030101010101" pitchFamily="2" charset="-122"/>
                <a:cs typeface="Times New Roman" panose="02020603050405020304" pitchFamily="18" charset="0"/>
              </a:rPr>
              <a:t>KNX</a:t>
            </a:r>
            <a:r>
              <a:rPr lang="zh-CN" altLang="zh-CN" kern="100" dirty="0">
                <a:ea typeface="宋体" panose="02010600030101010101" pitchFamily="2" charset="-122"/>
                <a:cs typeface="Times New Roman" panose="02020603050405020304" pitchFamily="18" charset="0"/>
              </a:rPr>
              <a:t>结构示意图</a:t>
            </a:r>
            <a:endParaRPr lang="zh-CN" altLang="en-US" dirty="0"/>
          </a:p>
        </p:txBody>
      </p:sp>
      <p:sp>
        <p:nvSpPr>
          <p:cNvPr id="9" name="矩形 8">
            <a:extLst>
              <a:ext uri="{FF2B5EF4-FFF2-40B4-BE49-F238E27FC236}">
                <a16:creationId xmlns:a16="http://schemas.microsoft.com/office/drawing/2014/main" id="{1A1B2868-6ED4-48C4-A69C-DB193AED0952}"/>
              </a:ext>
            </a:extLst>
          </p:cNvPr>
          <p:cNvSpPr/>
          <p:nvPr/>
        </p:nvSpPr>
        <p:spPr>
          <a:xfrm>
            <a:off x="491550" y="1020763"/>
            <a:ext cx="4365523" cy="5632311"/>
          </a:xfrm>
          <a:prstGeom prst="rect">
            <a:avLst/>
          </a:prstGeom>
        </p:spPr>
        <p:txBody>
          <a:bodyPr wrap="square">
            <a:spAutoFit/>
          </a:bodyPr>
          <a:lstStyle/>
          <a:p>
            <a:pPr indent="266700" algn="just">
              <a:lnSpc>
                <a:spcPct val="150000"/>
              </a:lnSpc>
              <a:spcAft>
                <a:spcPts val="0"/>
              </a:spcAft>
            </a:pPr>
            <a:r>
              <a:rPr lang="en-US" altLang="zh-CN" kern="100" dirty="0">
                <a:latin typeface="宋体" panose="02010600030101010101" pitchFamily="2" charset="-122"/>
                <a:ea typeface="宋体" panose="02010600030101010101" pitchFamily="2" charset="-122"/>
              </a:rPr>
              <a:t>KNX</a:t>
            </a:r>
            <a:r>
              <a:rPr lang="zh-CN" altLang="zh-CN" kern="100" dirty="0">
                <a:latin typeface="Times New Roman" panose="02020603050405020304" pitchFamily="18" charset="0"/>
                <a:ea typeface="宋体" panose="02010600030101010101" pitchFamily="2" charset="-122"/>
              </a:rPr>
              <a:t>（</a:t>
            </a:r>
            <a:r>
              <a:rPr lang="en-US" altLang="zh-CN" kern="100" dirty="0" err="1">
                <a:latin typeface="Times New Roman" panose="02020603050405020304" pitchFamily="18" charset="0"/>
                <a:ea typeface="宋体" panose="02010600030101010101" pitchFamily="2" charset="-122"/>
              </a:rPr>
              <a:t>Konnex</a:t>
            </a:r>
            <a:r>
              <a:rPr lang="zh-CN" altLang="zh-CN" kern="100" dirty="0">
                <a:latin typeface="Times New Roman" panose="02020603050405020304" pitchFamily="18" charset="0"/>
                <a:ea typeface="宋体" panose="02010600030101010101" pitchFamily="2" charset="-122"/>
              </a:rPr>
              <a:t>）是智能家居和楼宇控制领域唯一的开放式国际标准，它由欧洲三大总线协议</a:t>
            </a:r>
            <a:r>
              <a:rPr lang="en-US" altLang="zh-CN" kern="100" dirty="0">
                <a:latin typeface="Times New Roman" panose="02020603050405020304" pitchFamily="18" charset="0"/>
                <a:ea typeface="宋体" panose="02010600030101010101" pitchFamily="2" charset="-122"/>
              </a:rPr>
              <a:t>EIB</a:t>
            </a:r>
            <a:r>
              <a:rPr lang="zh-CN" altLang="zh-CN" kern="100" dirty="0">
                <a:latin typeface="Times New Roman" panose="02020603050405020304" pitchFamily="18" charset="0"/>
                <a:ea typeface="宋体" panose="02010600030101010101" pitchFamily="2" charset="-122"/>
              </a:rPr>
              <a:t>、</a:t>
            </a:r>
            <a:r>
              <a:rPr lang="en-US" altLang="zh-CN" kern="100" dirty="0" err="1">
                <a:latin typeface="Times New Roman" panose="02020603050405020304" pitchFamily="18" charset="0"/>
                <a:ea typeface="宋体" panose="02010600030101010101" pitchFamily="2" charset="-122"/>
              </a:rPr>
              <a:t>BatiBus</a:t>
            </a:r>
            <a:r>
              <a:rPr lang="zh-CN" altLang="zh-CN" kern="100" dirty="0">
                <a:latin typeface="Times New Roman" panose="02020603050405020304" pitchFamily="18" charset="0"/>
                <a:ea typeface="宋体" panose="02010600030101010101" pitchFamily="2" charset="-122"/>
              </a:rPr>
              <a:t>和</a:t>
            </a:r>
            <a:r>
              <a:rPr lang="en-US" altLang="zh-CN" kern="100" dirty="0">
                <a:latin typeface="Times New Roman" panose="02020603050405020304" pitchFamily="18" charset="0"/>
                <a:ea typeface="宋体" panose="02010600030101010101" pitchFamily="2" charset="-122"/>
              </a:rPr>
              <a:t>EHSA</a:t>
            </a:r>
            <a:r>
              <a:rPr lang="zh-CN" altLang="zh-CN" kern="100" dirty="0">
                <a:latin typeface="Times New Roman" panose="02020603050405020304" pitchFamily="18" charset="0"/>
                <a:ea typeface="宋体" panose="02010600030101010101" pitchFamily="2" charset="-122"/>
              </a:rPr>
              <a:t>合并成立的</a:t>
            </a:r>
            <a:r>
              <a:rPr lang="en-US" altLang="zh-CN" kern="100" dirty="0" err="1">
                <a:latin typeface="Times New Roman" panose="02020603050405020304" pitchFamily="18" charset="0"/>
                <a:ea typeface="宋体" panose="02010600030101010101" pitchFamily="2" charset="-122"/>
              </a:rPr>
              <a:t>Konnex</a:t>
            </a:r>
            <a:r>
              <a:rPr lang="zh-CN" altLang="zh-CN" kern="100" dirty="0">
                <a:latin typeface="Times New Roman" panose="02020603050405020304" pitchFamily="18" charset="0"/>
                <a:ea typeface="宋体" panose="02010600030101010101" pitchFamily="2" charset="-122"/>
              </a:rPr>
              <a:t>协会在</a:t>
            </a:r>
            <a:r>
              <a:rPr lang="en-US" altLang="zh-CN" kern="100" dirty="0">
                <a:latin typeface="Times New Roman" panose="02020603050405020304" pitchFamily="18" charset="0"/>
                <a:ea typeface="宋体" panose="02010600030101010101" pitchFamily="2" charset="-122"/>
              </a:rPr>
              <a:t>1999</a:t>
            </a:r>
            <a:r>
              <a:rPr lang="zh-CN" altLang="zh-CN" kern="100" dirty="0">
                <a:latin typeface="Times New Roman" panose="02020603050405020304" pitchFamily="18" charset="0"/>
                <a:ea typeface="宋体" panose="02010600030101010101" pitchFamily="2" charset="-122"/>
              </a:rPr>
              <a:t>年</a:t>
            </a:r>
            <a:r>
              <a:rPr lang="en-US" altLang="zh-CN" kern="100" dirty="0">
                <a:latin typeface="Times New Roman" panose="02020603050405020304" pitchFamily="18" charset="0"/>
                <a:ea typeface="宋体" panose="02010600030101010101" pitchFamily="2" charset="-122"/>
              </a:rPr>
              <a:t>5</a:t>
            </a:r>
            <a:r>
              <a:rPr lang="zh-CN" altLang="zh-CN" kern="100" dirty="0">
                <a:latin typeface="Times New Roman" panose="02020603050405020304" pitchFamily="18" charset="0"/>
                <a:ea typeface="宋体" panose="02010600030101010101" pitchFamily="2" charset="-122"/>
              </a:rPr>
              <a:t>月提出。其中</a:t>
            </a:r>
            <a:r>
              <a:rPr lang="en-US" altLang="zh-CN" kern="100" dirty="0">
                <a:latin typeface="Times New Roman" panose="02020603050405020304" pitchFamily="18" charset="0"/>
                <a:ea typeface="宋体" panose="02010600030101010101" pitchFamily="2" charset="-122"/>
              </a:rPr>
              <a:t>EIB</a:t>
            </a:r>
            <a:r>
              <a:rPr lang="zh-CN" altLang="zh-CN" kern="100" dirty="0">
                <a:latin typeface="Times New Roman" panose="02020603050405020304" pitchFamily="18" charset="0"/>
                <a:ea typeface="宋体" panose="02010600030101010101" pitchFamily="2" charset="-122"/>
              </a:rPr>
              <a:t>为欧洲安装总线</a:t>
            </a:r>
            <a:r>
              <a:rPr lang="en-US" altLang="zh-CN" kern="100" dirty="0">
                <a:latin typeface="Times New Roman" panose="02020603050405020304" pitchFamily="18" charset="0"/>
                <a:ea typeface="宋体" panose="02010600030101010101" pitchFamily="2" charset="-122"/>
              </a:rPr>
              <a:t>(EIB-European Installing Bus)</a:t>
            </a:r>
            <a:r>
              <a:rPr lang="zh-CN" altLang="zh-CN" kern="100" dirty="0">
                <a:latin typeface="Times New Roman" panose="02020603050405020304" pitchFamily="18" charset="0"/>
                <a:ea typeface="宋体" panose="02010600030101010101" pitchFamily="2" charset="-122"/>
              </a:rPr>
              <a:t>，它是一个在欧洲占主导地位的楼宇自动化</a:t>
            </a:r>
            <a:r>
              <a:rPr lang="en-US" altLang="zh-CN" kern="100" dirty="0">
                <a:latin typeface="Times New Roman" panose="02020603050405020304" pitchFamily="18" charset="0"/>
                <a:ea typeface="宋体" panose="02010600030101010101" pitchFamily="2" charset="-122"/>
              </a:rPr>
              <a:t>(BA)</a:t>
            </a:r>
            <a:r>
              <a:rPr lang="zh-CN" altLang="zh-CN" kern="100" dirty="0">
                <a:latin typeface="Times New Roman" panose="02020603050405020304" pitchFamily="18" charset="0"/>
                <a:ea typeface="宋体" panose="02010600030101010101" pitchFamily="2" charset="-122"/>
              </a:rPr>
              <a:t>和家庭自动化</a:t>
            </a:r>
            <a:r>
              <a:rPr lang="en-US" altLang="zh-CN" kern="100" dirty="0">
                <a:latin typeface="Times New Roman" panose="02020603050405020304" pitchFamily="18" charset="0"/>
                <a:ea typeface="宋体" panose="02010600030101010101" pitchFamily="2" charset="-122"/>
              </a:rPr>
              <a:t>(HA)</a:t>
            </a:r>
            <a:r>
              <a:rPr lang="zh-CN" altLang="zh-CN" kern="100" dirty="0">
                <a:latin typeface="Times New Roman" panose="02020603050405020304" pitchFamily="18" charset="0"/>
                <a:ea typeface="宋体" panose="02010600030101010101" pitchFamily="2" charset="-122"/>
              </a:rPr>
              <a:t>总线标准。</a:t>
            </a:r>
            <a:r>
              <a:rPr lang="en-US" altLang="zh-CN" kern="100" dirty="0">
                <a:latin typeface="Times New Roman" panose="02020603050405020304" pitchFamily="18" charset="0"/>
                <a:ea typeface="宋体" panose="02010600030101010101" pitchFamily="2" charset="-122"/>
              </a:rPr>
              <a:t>EIB </a:t>
            </a:r>
            <a:r>
              <a:rPr lang="zh-CN" altLang="zh-CN" kern="100" dirty="0">
                <a:latin typeface="Times New Roman" panose="02020603050405020304" pitchFamily="18" charset="0"/>
                <a:ea typeface="宋体" panose="02010600030101010101" pitchFamily="2" charset="-122"/>
              </a:rPr>
              <a:t>网络是一个完全对等的网络，所有接入网络的设备都具有相同的地位。它最早由</a:t>
            </a:r>
            <a:r>
              <a:rPr lang="en-US" altLang="zh-CN" kern="100" dirty="0">
                <a:latin typeface="Times New Roman" panose="02020603050405020304" pitchFamily="18" charset="0"/>
                <a:ea typeface="宋体" panose="02010600030101010101" pitchFamily="2" charset="-122"/>
              </a:rPr>
              <a:t> Siemens</a:t>
            </a:r>
            <a:r>
              <a:rPr lang="zh-CN" altLang="zh-CN" kern="100" dirty="0">
                <a:latin typeface="Times New Roman" panose="02020603050405020304" pitchFamily="18" charset="0"/>
                <a:ea typeface="宋体" panose="02010600030101010101" pitchFamily="2" charset="-122"/>
              </a:rPr>
              <a:t>和</a:t>
            </a:r>
            <a:r>
              <a:rPr lang="en-US" altLang="zh-CN" kern="100" dirty="0">
                <a:latin typeface="Times New Roman" panose="02020603050405020304" pitchFamily="18" charset="0"/>
                <a:ea typeface="宋体" panose="02010600030101010101" pitchFamily="2" charset="-122"/>
              </a:rPr>
              <a:t>ABB </a:t>
            </a:r>
            <a:r>
              <a:rPr lang="zh-CN" altLang="zh-CN" kern="100" dirty="0">
                <a:latin typeface="Times New Roman" panose="02020603050405020304" pitchFamily="18" charset="0"/>
                <a:ea typeface="宋体" panose="02010600030101010101" pitchFamily="2" charset="-122"/>
              </a:rPr>
              <a:t>等一些知名企业首先提出。 </a:t>
            </a:r>
          </a:p>
        </p:txBody>
      </p:sp>
    </p:spTree>
    <p:extLst>
      <p:ext uri="{BB962C8B-B14F-4D97-AF65-F5344CB8AC3E}">
        <p14:creationId xmlns:p14="http://schemas.microsoft.com/office/powerpoint/2010/main" val="230618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3.2.2 </a:t>
            </a:r>
            <a:r>
              <a:rPr lang="zh-CN" altLang="zh-CN" dirty="0"/>
              <a:t>电力载波技术</a:t>
            </a:r>
            <a:r>
              <a:rPr lang="zh-CN" altLang="en-US" sz="3200" dirty="0"/>
              <a:t>  </a:t>
            </a:r>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6</a:t>
            </a:fld>
            <a:endParaRPr lang="zh-CN" altLang="en-US" dirty="0"/>
          </a:p>
        </p:txBody>
      </p:sp>
      <p:sp>
        <p:nvSpPr>
          <p:cNvPr id="9" name="矩形 8">
            <a:extLst>
              <a:ext uri="{FF2B5EF4-FFF2-40B4-BE49-F238E27FC236}">
                <a16:creationId xmlns:a16="http://schemas.microsoft.com/office/drawing/2014/main" id="{746CAAC5-B1EB-4956-A30E-BB011020B451}"/>
              </a:ext>
            </a:extLst>
          </p:cNvPr>
          <p:cNvSpPr/>
          <p:nvPr/>
        </p:nvSpPr>
        <p:spPr>
          <a:xfrm>
            <a:off x="495300" y="1020763"/>
            <a:ext cx="9720263" cy="5632311"/>
          </a:xfrm>
          <a:prstGeom prst="rect">
            <a:avLst/>
          </a:prstGeom>
        </p:spPr>
        <p:txBody>
          <a:bodyPr wrap="square">
            <a:spAutoFit/>
          </a:bodyPr>
          <a:lstStyle/>
          <a:p>
            <a:pPr indent="304800" algn="just">
              <a:lnSpc>
                <a:spcPct val="150000"/>
              </a:lnSpc>
              <a:spcAft>
                <a:spcPts val="0"/>
              </a:spcAft>
            </a:pPr>
            <a:r>
              <a:rPr lang="zh-CN" altLang="zh-CN" kern="100" dirty="0">
                <a:latin typeface="Times New Roman" panose="02020603050405020304" pitchFamily="18" charset="0"/>
                <a:ea typeface="宋体" panose="02010600030101010101" pitchFamily="2" charset="-122"/>
              </a:rPr>
              <a:t>电力载波通信技术</a:t>
            </a:r>
            <a:r>
              <a:rPr lang="en-US" altLang="zh-CN" kern="100" dirty="0">
                <a:latin typeface="Times New Roman" panose="02020603050405020304" pitchFamily="18" charset="0"/>
                <a:ea typeface="宋体" panose="02010600030101010101" pitchFamily="2" charset="-122"/>
              </a:rPr>
              <a:t>PLC</a:t>
            </a:r>
            <a:r>
              <a:rPr lang="zh-CN"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Power Line Communication</a:t>
            </a:r>
            <a:r>
              <a:rPr lang="zh-CN" altLang="zh-CN" kern="100" dirty="0">
                <a:latin typeface="Times New Roman" panose="02020603050405020304" pitchFamily="18" charset="0"/>
                <a:ea typeface="宋体" panose="02010600030101010101" pitchFamily="2" charset="-122"/>
              </a:rPr>
              <a:t>），是指利用现有家居电力供电线路，通过载波方式将模拟或者数字信号进行高速传输的技术。使用</a:t>
            </a:r>
            <a:r>
              <a:rPr lang="en-US" altLang="zh-CN" kern="100" dirty="0">
                <a:latin typeface="Times New Roman" panose="02020603050405020304" pitchFamily="18" charset="0"/>
                <a:ea typeface="宋体" panose="02010600030101010101" pitchFamily="2" charset="-122"/>
              </a:rPr>
              <a:t>PLC</a:t>
            </a:r>
            <a:r>
              <a:rPr lang="zh-CN" altLang="zh-CN" kern="100" dirty="0">
                <a:latin typeface="Times New Roman" panose="02020603050405020304" pitchFamily="18" charset="0"/>
                <a:ea typeface="宋体" panose="02010600030101010101" pitchFamily="2" charset="-122"/>
              </a:rPr>
              <a:t>技术，不需要重新布线，具有高可靠性、低成本的特点，可以用于智能家居、智能小区、自动抄表系统、监控及监测系统、集群式防盗报警系统、故障检测、控制系统和一些专网应用等。</a:t>
            </a:r>
            <a:endParaRPr lang="en-US" altLang="zh-CN" kern="100" dirty="0">
              <a:latin typeface="Times New Roman" panose="02020603050405020304" pitchFamily="18" charset="0"/>
              <a:ea typeface="宋体" panose="02010600030101010101" pitchFamily="2" charset="-122"/>
            </a:endParaRPr>
          </a:p>
          <a:p>
            <a:pPr indent="304800" algn="just">
              <a:lnSpc>
                <a:spcPct val="150000"/>
              </a:lnSpc>
              <a:spcAft>
                <a:spcPts val="0"/>
              </a:spcAft>
            </a:pPr>
            <a:r>
              <a:rPr lang="en-US" altLang="zh-CN" dirty="0"/>
              <a:t>X10</a:t>
            </a:r>
            <a:r>
              <a:rPr lang="zh-CN" altLang="zh-CN" dirty="0"/>
              <a:t>是一种国际上通用的智能家居电力载波协议。</a:t>
            </a:r>
            <a:r>
              <a:rPr lang="en-US" altLang="zh-CN" dirty="0"/>
              <a:t>X10</a:t>
            </a:r>
            <a:r>
              <a:rPr lang="zh-CN" altLang="zh-CN" dirty="0"/>
              <a:t>有着古老的历史，它最早由总部设在苏格兰的</a:t>
            </a:r>
            <a:r>
              <a:rPr lang="en-US" altLang="zh-CN" dirty="0"/>
              <a:t>Pico</a:t>
            </a:r>
            <a:r>
              <a:rPr lang="zh-CN" altLang="zh-CN" dirty="0"/>
              <a:t>电子工程公司在</a:t>
            </a:r>
            <a:r>
              <a:rPr lang="en-US" altLang="zh-CN" dirty="0"/>
              <a:t>20</a:t>
            </a:r>
            <a:r>
              <a:rPr lang="zh-CN" altLang="zh-CN" dirty="0"/>
              <a:t>世纪</a:t>
            </a:r>
            <a:r>
              <a:rPr lang="en-US" altLang="zh-CN" dirty="0"/>
              <a:t>70</a:t>
            </a:r>
            <a:r>
              <a:rPr lang="zh-CN" altLang="zh-CN" dirty="0"/>
              <a:t>年代进行开发。后来</a:t>
            </a:r>
            <a:r>
              <a:rPr lang="en-US" altLang="zh-CN" dirty="0"/>
              <a:t>Pico</a:t>
            </a:r>
            <a:r>
              <a:rPr lang="zh-CN" altLang="zh-CN" dirty="0"/>
              <a:t>的工程师迁移到纽约，据说</a:t>
            </a:r>
            <a:r>
              <a:rPr lang="en-US" altLang="zh-CN" dirty="0"/>
              <a:t>X10</a:t>
            </a:r>
            <a:r>
              <a:rPr lang="zh-CN" altLang="zh-CN" dirty="0"/>
              <a:t>协议的突破在工程师经历</a:t>
            </a:r>
            <a:r>
              <a:rPr lang="en-US" altLang="zh-CN" dirty="0"/>
              <a:t>9</a:t>
            </a:r>
            <a:r>
              <a:rPr lang="zh-CN" altLang="zh-CN" dirty="0"/>
              <a:t>次失败时，在第</a:t>
            </a:r>
            <a:r>
              <a:rPr lang="en-US" altLang="zh-CN" dirty="0"/>
              <a:t>10</a:t>
            </a:r>
            <a:r>
              <a:rPr lang="zh-CN" altLang="zh-CN" dirty="0"/>
              <a:t>次获得突破性进展，故此得名。</a:t>
            </a:r>
            <a:endParaRPr lang="en-US" altLang="zh-CN" dirty="0"/>
          </a:p>
          <a:p>
            <a:pPr indent="304800" algn="just">
              <a:lnSpc>
                <a:spcPct val="150000"/>
              </a:lnSpc>
              <a:spcAft>
                <a:spcPts val="0"/>
              </a:spcAft>
            </a:pPr>
            <a:r>
              <a:rPr lang="en-US" altLang="zh-CN" dirty="0"/>
              <a:t>PLC-BUS</a:t>
            </a:r>
            <a:r>
              <a:rPr lang="zh-CN" altLang="zh-CN" dirty="0"/>
              <a:t>由位于荷兰阿姆斯特丹的</a:t>
            </a:r>
            <a:r>
              <a:rPr lang="en-US" altLang="zh-CN" dirty="0"/>
              <a:t>ATS</a:t>
            </a:r>
            <a:r>
              <a:rPr lang="zh-CN" altLang="zh-CN" dirty="0"/>
              <a:t>电力线通信有限公司研发，它重新定义了家庭内部高可靠、低成本智能灯光控制的新标准，并拥有多项</a:t>
            </a:r>
            <a:r>
              <a:rPr lang="en-US" altLang="zh-CN" dirty="0"/>
              <a:t>X10</a:t>
            </a:r>
            <a:r>
              <a:rPr lang="zh-CN" altLang="zh-CN" dirty="0"/>
              <a:t>所不能比拟的优势，在欧洲家居领域的市场占有率较高。</a:t>
            </a:r>
          </a:p>
        </p:txBody>
      </p:sp>
    </p:spTree>
    <p:extLst>
      <p:ext uri="{BB962C8B-B14F-4D97-AF65-F5344CB8AC3E}">
        <p14:creationId xmlns:p14="http://schemas.microsoft.com/office/powerpoint/2010/main" val="195981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3.3</a:t>
            </a:r>
            <a:r>
              <a:rPr lang="zh-CN" altLang="zh-CN" sz="3200" dirty="0"/>
              <a:t>短距离无线通信技术 </a:t>
            </a:r>
            <a:endParaRPr lang="zh-CN" altLang="en-US" sz="3200" dirty="0"/>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7</a:t>
            </a:fld>
            <a:endParaRPr lang="zh-CN" altLang="en-US" dirty="0"/>
          </a:p>
        </p:txBody>
      </p:sp>
      <p:graphicFrame>
        <p:nvGraphicFramePr>
          <p:cNvPr id="8" name="表格 7">
            <a:extLst>
              <a:ext uri="{FF2B5EF4-FFF2-40B4-BE49-F238E27FC236}">
                <a16:creationId xmlns:a16="http://schemas.microsoft.com/office/drawing/2014/main" id="{09D127A8-C121-42D7-B895-7882C9C904C9}"/>
              </a:ext>
            </a:extLst>
          </p:cNvPr>
          <p:cNvGraphicFramePr>
            <a:graphicFrameLocks noGrp="1"/>
          </p:cNvGraphicFramePr>
          <p:nvPr>
            <p:extLst>
              <p:ext uri="{D42A27DB-BD31-4B8C-83A1-F6EECF244321}">
                <p14:modId xmlns:p14="http://schemas.microsoft.com/office/powerpoint/2010/main" val="2048213587"/>
              </p:ext>
            </p:extLst>
          </p:nvPr>
        </p:nvGraphicFramePr>
        <p:xfrm>
          <a:off x="945180" y="1107039"/>
          <a:ext cx="8618782" cy="5505010"/>
        </p:xfrm>
        <a:graphic>
          <a:graphicData uri="http://schemas.openxmlformats.org/drawingml/2006/table">
            <a:tbl>
              <a:tblPr>
                <a:tableStyleId>{5C22544A-7EE6-4342-B048-85BDC9FD1C3A}</a:tableStyleId>
              </a:tblPr>
              <a:tblGrid>
                <a:gridCol w="1077095">
                  <a:extLst>
                    <a:ext uri="{9D8B030D-6E8A-4147-A177-3AD203B41FA5}">
                      <a16:colId xmlns:a16="http://schemas.microsoft.com/office/drawing/2014/main" val="3729424343"/>
                    </a:ext>
                  </a:extLst>
                </a:gridCol>
                <a:gridCol w="1077095">
                  <a:extLst>
                    <a:ext uri="{9D8B030D-6E8A-4147-A177-3AD203B41FA5}">
                      <a16:colId xmlns:a16="http://schemas.microsoft.com/office/drawing/2014/main" val="3779886825"/>
                    </a:ext>
                  </a:extLst>
                </a:gridCol>
                <a:gridCol w="1077095">
                  <a:extLst>
                    <a:ext uri="{9D8B030D-6E8A-4147-A177-3AD203B41FA5}">
                      <a16:colId xmlns:a16="http://schemas.microsoft.com/office/drawing/2014/main" val="3500125707"/>
                    </a:ext>
                  </a:extLst>
                </a:gridCol>
                <a:gridCol w="1077095">
                  <a:extLst>
                    <a:ext uri="{9D8B030D-6E8A-4147-A177-3AD203B41FA5}">
                      <a16:colId xmlns:a16="http://schemas.microsoft.com/office/drawing/2014/main" val="1758854312"/>
                    </a:ext>
                  </a:extLst>
                </a:gridCol>
                <a:gridCol w="1077095">
                  <a:extLst>
                    <a:ext uri="{9D8B030D-6E8A-4147-A177-3AD203B41FA5}">
                      <a16:colId xmlns:a16="http://schemas.microsoft.com/office/drawing/2014/main" val="2680528461"/>
                    </a:ext>
                  </a:extLst>
                </a:gridCol>
                <a:gridCol w="1077095">
                  <a:extLst>
                    <a:ext uri="{9D8B030D-6E8A-4147-A177-3AD203B41FA5}">
                      <a16:colId xmlns:a16="http://schemas.microsoft.com/office/drawing/2014/main" val="1180186030"/>
                    </a:ext>
                  </a:extLst>
                </a:gridCol>
                <a:gridCol w="671541">
                  <a:extLst>
                    <a:ext uri="{9D8B030D-6E8A-4147-A177-3AD203B41FA5}">
                      <a16:colId xmlns:a16="http://schemas.microsoft.com/office/drawing/2014/main" val="3854204374"/>
                    </a:ext>
                  </a:extLst>
                </a:gridCol>
                <a:gridCol w="1484671">
                  <a:extLst>
                    <a:ext uri="{9D8B030D-6E8A-4147-A177-3AD203B41FA5}">
                      <a16:colId xmlns:a16="http://schemas.microsoft.com/office/drawing/2014/main" val="275511667"/>
                    </a:ext>
                  </a:extLst>
                </a:gridCol>
              </a:tblGrid>
              <a:tr h="786430">
                <a:tc>
                  <a:txBody>
                    <a:bodyPr/>
                    <a:lstStyle/>
                    <a:p>
                      <a:pPr marL="277495" indent="-125095" algn="just">
                        <a:lnSpc>
                          <a:spcPct val="150000"/>
                        </a:lnSpc>
                        <a:spcAft>
                          <a:spcPts val="0"/>
                        </a:spcAft>
                      </a:pPr>
                      <a:r>
                        <a:rPr lang="en-US" sz="1600" kern="100" spc="40" dirty="0">
                          <a:effectLst/>
                        </a:rPr>
                        <a:t>  </a:t>
                      </a:r>
                      <a:r>
                        <a:rPr lang="zh-CN" sz="1600" kern="100" spc="40" dirty="0">
                          <a:effectLst/>
                        </a:rPr>
                        <a:t>特性</a:t>
                      </a:r>
                      <a:endParaRPr lang="zh-CN" sz="2800" kern="100" dirty="0">
                        <a:effectLst/>
                      </a:endParaRPr>
                    </a:p>
                    <a:p>
                      <a:pPr indent="127000" algn="just">
                        <a:lnSpc>
                          <a:spcPct val="150000"/>
                        </a:lnSpc>
                        <a:spcAft>
                          <a:spcPts val="0"/>
                        </a:spcAft>
                      </a:pPr>
                      <a:r>
                        <a:rPr lang="zh-CN" sz="1600" kern="100" spc="40" dirty="0">
                          <a:effectLst/>
                        </a:rPr>
                        <a:t>种类 </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工作频段</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传输速率</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最大功耗</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最大功耗</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链接数倍数</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安全性</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主要用途</a:t>
                      </a:r>
                      <a:endParaRPr lang="zh-CN" sz="2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266521679"/>
                  </a:ext>
                </a:extLst>
              </a:tr>
              <a:tr h="1179645">
                <a:tc>
                  <a:txBody>
                    <a:bodyPr/>
                    <a:lstStyle/>
                    <a:p>
                      <a:pPr indent="127000" algn="just">
                        <a:lnSpc>
                          <a:spcPct val="150000"/>
                        </a:lnSpc>
                        <a:spcAft>
                          <a:spcPts val="0"/>
                        </a:spcAft>
                      </a:pPr>
                      <a:r>
                        <a:rPr lang="en-US" sz="1600" kern="100">
                          <a:effectLst/>
                        </a:rPr>
                        <a:t>Zigbee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2.4GHz </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0.25Mbps</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1-3mW</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点到多点</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65536</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中等</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家庭网络控制网络、传感器网络</a:t>
                      </a:r>
                      <a:endParaRPr lang="zh-CN" sz="2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104912870"/>
                  </a:ext>
                </a:extLst>
              </a:tr>
              <a:tr h="1179645">
                <a:tc>
                  <a:txBody>
                    <a:bodyPr/>
                    <a:lstStyle/>
                    <a:p>
                      <a:pPr indent="127000" algn="just">
                        <a:lnSpc>
                          <a:spcPct val="150000"/>
                        </a:lnSpc>
                        <a:spcAft>
                          <a:spcPts val="0"/>
                        </a:spcAft>
                      </a:pPr>
                      <a:r>
                        <a:rPr lang="zh-CN" sz="1600" kern="100">
                          <a:effectLst/>
                        </a:rPr>
                        <a:t>红外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820nm</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16Mbps </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dirty="0">
                          <a:effectLst/>
                        </a:rPr>
                        <a:t>几</a:t>
                      </a:r>
                      <a:r>
                        <a:rPr lang="en-US" sz="1600" kern="100" dirty="0" err="1">
                          <a:effectLst/>
                        </a:rPr>
                        <a:t>mW</a:t>
                      </a:r>
                      <a:r>
                        <a:rPr lang="en-US" sz="1600" kern="100" dirty="0">
                          <a:effectLst/>
                        </a:rPr>
                        <a:t> </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 </a:t>
                      </a:r>
                      <a:r>
                        <a:rPr lang="zh-CN" sz="1600" kern="100" dirty="0">
                          <a:effectLst/>
                        </a:rPr>
                        <a:t>点到点 </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2 </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dirty="0">
                          <a:effectLst/>
                        </a:rPr>
                        <a:t>高</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近距离可见传输、智能家居</a:t>
                      </a:r>
                      <a:endParaRPr lang="zh-CN" sz="2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076510314"/>
                  </a:ext>
                </a:extLst>
              </a:tr>
              <a:tr h="786430">
                <a:tc>
                  <a:txBody>
                    <a:bodyPr/>
                    <a:lstStyle/>
                    <a:p>
                      <a:pPr indent="127000" algn="just">
                        <a:lnSpc>
                          <a:spcPct val="150000"/>
                        </a:lnSpc>
                        <a:spcAft>
                          <a:spcPts val="0"/>
                        </a:spcAft>
                      </a:pPr>
                      <a:r>
                        <a:rPr lang="en-US" sz="1600" kern="100">
                          <a:effectLst/>
                        </a:rPr>
                        <a:t>HomeRF</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2.4GHz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2Mbps</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100mW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dirty="0">
                          <a:effectLst/>
                        </a:rPr>
                        <a:t>点到多点 </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127</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dirty="0">
                          <a:effectLst/>
                        </a:rPr>
                        <a:t>高</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家庭无线局域网</a:t>
                      </a:r>
                      <a:endParaRPr lang="zh-CN" sz="2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224231693"/>
                  </a:ext>
                </a:extLst>
              </a:tr>
              <a:tr h="786430">
                <a:tc>
                  <a:txBody>
                    <a:bodyPr/>
                    <a:lstStyle/>
                    <a:p>
                      <a:pPr indent="127000" algn="just">
                        <a:lnSpc>
                          <a:spcPct val="150000"/>
                        </a:lnSpc>
                        <a:spcAft>
                          <a:spcPts val="0"/>
                        </a:spcAft>
                      </a:pPr>
                      <a:r>
                        <a:rPr lang="zh-CN" sz="1600" kern="100">
                          <a:effectLst/>
                        </a:rPr>
                        <a:t>蓝牙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2.4GHz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732.2kbps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1-100mW</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点到多点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dirty="0">
                          <a:effectLst/>
                        </a:rPr>
                        <a:t>7</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dirty="0">
                          <a:effectLst/>
                        </a:rPr>
                        <a:t>高</a:t>
                      </a:r>
                      <a:endParaRPr lang="zh-CN" sz="2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dirty="0">
                          <a:effectLst/>
                        </a:rPr>
                        <a:t>个人网络、智能家居</a:t>
                      </a:r>
                      <a:endParaRPr lang="zh-CN" sz="2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170466654"/>
                  </a:ext>
                </a:extLst>
              </a:tr>
              <a:tr h="786430">
                <a:tc>
                  <a:txBody>
                    <a:bodyPr/>
                    <a:lstStyle/>
                    <a:p>
                      <a:pPr indent="127000" algn="just">
                        <a:lnSpc>
                          <a:spcPct val="150000"/>
                        </a:lnSpc>
                        <a:spcAft>
                          <a:spcPts val="0"/>
                        </a:spcAft>
                      </a:pPr>
                      <a:r>
                        <a:rPr lang="en-US" sz="1600" kern="100">
                          <a:effectLst/>
                        </a:rPr>
                        <a:t>Wi-Fi</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2.4GHz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54Mbps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10-500mW</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点到多点 </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en-US" sz="1600" kern="100">
                          <a:effectLst/>
                        </a:rPr>
                        <a:t>256</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a:effectLst/>
                        </a:rPr>
                        <a:t>中等</a:t>
                      </a:r>
                      <a:endParaRPr lang="zh-CN" sz="2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127000" algn="just">
                        <a:lnSpc>
                          <a:spcPct val="150000"/>
                        </a:lnSpc>
                        <a:spcAft>
                          <a:spcPts val="0"/>
                        </a:spcAft>
                      </a:pPr>
                      <a:r>
                        <a:rPr lang="zh-CN" sz="1600" kern="100" dirty="0">
                          <a:effectLst/>
                        </a:rPr>
                        <a:t>家庭、商用局域网</a:t>
                      </a:r>
                      <a:endParaRPr lang="zh-CN" sz="2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086011227"/>
                  </a:ext>
                </a:extLst>
              </a:tr>
            </a:tbl>
          </a:graphicData>
        </a:graphic>
      </p:graphicFrame>
    </p:spTree>
    <p:extLst>
      <p:ext uri="{BB962C8B-B14F-4D97-AF65-F5344CB8AC3E}">
        <p14:creationId xmlns:p14="http://schemas.microsoft.com/office/powerpoint/2010/main" val="183554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300" y="450850"/>
            <a:ext cx="9720263" cy="569913"/>
          </a:xfrm>
        </p:spPr>
        <p:txBody>
          <a:bodyPr/>
          <a:lstStyle/>
          <a:p>
            <a:r>
              <a:rPr lang="en-US" altLang="zh-CN" sz="3200" dirty="0"/>
              <a:t>3.3</a:t>
            </a:r>
            <a:r>
              <a:rPr lang="zh-CN" altLang="zh-CN" sz="3200" dirty="0"/>
              <a:t>短距离无线通信技术 </a:t>
            </a:r>
            <a:endParaRPr lang="zh-CN" altLang="en-US" sz="2800" dirty="0"/>
          </a:p>
        </p:txBody>
      </p:sp>
      <p:sp>
        <p:nvSpPr>
          <p:cNvPr id="4" name="灯片编号占位符 3"/>
          <p:cNvSpPr>
            <a:spLocks noGrp="1"/>
          </p:cNvSpPr>
          <p:nvPr>
            <p:ph type="sldNum" sz="quarter" idx="12"/>
          </p:nvPr>
        </p:nvSpPr>
        <p:spPr/>
        <p:txBody>
          <a:bodyPr/>
          <a:lstStyle/>
          <a:p>
            <a:pPr>
              <a:defRPr/>
            </a:pPr>
            <a:fld id="{399481D1-FBB7-47A6-9DA0-B2DC666E375B}" type="slidenum">
              <a:rPr lang="zh-CN" altLang="en-US" smtClean="0"/>
              <a:pPr>
                <a:defRPr/>
              </a:pPr>
              <a:t>8</a:t>
            </a:fld>
            <a:endParaRPr lang="zh-CN" altLang="en-US" dirty="0"/>
          </a:p>
        </p:txBody>
      </p:sp>
      <p:sp>
        <p:nvSpPr>
          <p:cNvPr id="5" name="矩形 4"/>
          <p:cNvSpPr/>
          <p:nvPr/>
        </p:nvSpPr>
        <p:spPr>
          <a:xfrm>
            <a:off x="540135" y="1440210"/>
            <a:ext cx="2610290" cy="523220"/>
          </a:xfrm>
          <a:prstGeom prst="rect">
            <a:avLst/>
          </a:prstGeom>
        </p:spPr>
        <p:txBody>
          <a:bodyPr wrap="square">
            <a:spAutoFit/>
          </a:bodyPr>
          <a:lstStyle/>
          <a:p>
            <a:r>
              <a:rPr lang="en-US" altLang="zh-CN" sz="2800" b="1" dirty="0">
                <a:solidFill>
                  <a:srgbClr val="00B0F0"/>
                </a:solidFill>
                <a:latin typeface="微软雅黑" pitchFamily="34" charset="-122"/>
                <a:ea typeface="微软雅黑" pitchFamily="34" charset="-122"/>
                <a:cs typeface="+mj-cs"/>
              </a:rPr>
              <a:t>3.3.1 </a:t>
            </a:r>
            <a:r>
              <a:rPr lang="zh-CN" altLang="zh-CN" sz="2800" b="1" dirty="0">
                <a:solidFill>
                  <a:srgbClr val="00B0F0"/>
                </a:solidFill>
                <a:latin typeface="微软雅黑" pitchFamily="34" charset="-122"/>
                <a:ea typeface="微软雅黑" pitchFamily="34" charset="-122"/>
                <a:cs typeface="+mj-cs"/>
              </a:rPr>
              <a:t>蓝牙技术</a:t>
            </a:r>
            <a:endParaRPr lang="zh-CN" altLang="en-US" sz="2800" b="1" dirty="0">
              <a:solidFill>
                <a:srgbClr val="00B0F0"/>
              </a:solidFill>
              <a:latin typeface="微软雅黑" pitchFamily="34" charset="-122"/>
              <a:ea typeface="微软雅黑" pitchFamily="34" charset="-122"/>
              <a:cs typeface="+mj-cs"/>
            </a:endParaRPr>
          </a:p>
        </p:txBody>
      </p:sp>
      <p:graphicFrame>
        <p:nvGraphicFramePr>
          <p:cNvPr id="3" name="表格 2">
            <a:extLst>
              <a:ext uri="{FF2B5EF4-FFF2-40B4-BE49-F238E27FC236}">
                <a16:creationId xmlns:a16="http://schemas.microsoft.com/office/drawing/2014/main" id="{F4074A3F-CA87-4455-89E1-6830A021C8B4}"/>
              </a:ext>
            </a:extLst>
          </p:cNvPr>
          <p:cNvGraphicFramePr>
            <a:graphicFrameLocks noGrp="1"/>
          </p:cNvGraphicFramePr>
          <p:nvPr>
            <p:extLst>
              <p:ext uri="{D42A27DB-BD31-4B8C-83A1-F6EECF244321}">
                <p14:modId xmlns:p14="http://schemas.microsoft.com/office/powerpoint/2010/main" val="928499888"/>
              </p:ext>
            </p:extLst>
          </p:nvPr>
        </p:nvGraphicFramePr>
        <p:xfrm>
          <a:off x="4995630" y="450850"/>
          <a:ext cx="5484280" cy="5500335"/>
        </p:xfrm>
        <a:graphic>
          <a:graphicData uri="http://schemas.openxmlformats.org/drawingml/2006/table">
            <a:tbl>
              <a:tblPr>
                <a:tableStyleId>{5C22544A-7EE6-4342-B048-85BDC9FD1C3A}</a:tableStyleId>
              </a:tblPr>
              <a:tblGrid>
                <a:gridCol w="1493372">
                  <a:extLst>
                    <a:ext uri="{9D8B030D-6E8A-4147-A177-3AD203B41FA5}">
                      <a16:colId xmlns:a16="http://schemas.microsoft.com/office/drawing/2014/main" val="2211711985"/>
                    </a:ext>
                  </a:extLst>
                </a:gridCol>
                <a:gridCol w="3990908">
                  <a:extLst>
                    <a:ext uri="{9D8B030D-6E8A-4147-A177-3AD203B41FA5}">
                      <a16:colId xmlns:a16="http://schemas.microsoft.com/office/drawing/2014/main" val="2389892143"/>
                    </a:ext>
                  </a:extLst>
                </a:gridCol>
              </a:tblGrid>
              <a:tr h="366689">
                <a:tc>
                  <a:txBody>
                    <a:bodyPr/>
                    <a:lstStyle/>
                    <a:p>
                      <a:pPr indent="228600" algn="ctr">
                        <a:lnSpc>
                          <a:spcPct val="150000"/>
                        </a:lnSpc>
                        <a:spcAft>
                          <a:spcPts val="0"/>
                        </a:spcAft>
                      </a:pPr>
                      <a:r>
                        <a:rPr lang="zh-CN" sz="1200" kern="100" dirty="0">
                          <a:effectLst/>
                        </a:rPr>
                        <a:t>工作频段</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en-US" sz="1200" kern="100">
                          <a:effectLst/>
                        </a:rPr>
                        <a:t>ISM</a:t>
                      </a:r>
                      <a:r>
                        <a:rPr lang="zh-CN" sz="1200" kern="100">
                          <a:effectLst/>
                        </a:rPr>
                        <a:t>频段，</a:t>
                      </a:r>
                      <a:r>
                        <a:rPr lang="en-US" sz="1200" kern="100">
                          <a:effectLst/>
                        </a:rPr>
                        <a:t>2.402GHz-2.480GHz</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931861617"/>
                  </a:ext>
                </a:extLst>
              </a:tr>
              <a:tr h="366689">
                <a:tc>
                  <a:txBody>
                    <a:bodyPr/>
                    <a:lstStyle/>
                    <a:p>
                      <a:pPr indent="228600" algn="ctr">
                        <a:lnSpc>
                          <a:spcPct val="150000"/>
                        </a:lnSpc>
                        <a:spcAft>
                          <a:spcPts val="0"/>
                        </a:spcAft>
                      </a:pPr>
                      <a:r>
                        <a:rPr lang="zh-CN" sz="1200" kern="100" dirty="0">
                          <a:effectLst/>
                        </a:rPr>
                        <a:t>双工方式</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a:effectLst/>
                        </a:rPr>
                        <a:t>全双工，</a:t>
                      </a:r>
                      <a:r>
                        <a:rPr lang="en-US" sz="1200" kern="100">
                          <a:effectLst/>
                        </a:rPr>
                        <a:t>TDD</a:t>
                      </a:r>
                      <a:r>
                        <a:rPr lang="zh-CN" sz="1200" kern="100">
                          <a:effectLst/>
                        </a:rPr>
                        <a:t>时分双工</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17550235"/>
                  </a:ext>
                </a:extLst>
              </a:tr>
              <a:tr h="366689">
                <a:tc>
                  <a:txBody>
                    <a:bodyPr/>
                    <a:lstStyle/>
                    <a:p>
                      <a:pPr indent="228600" algn="ctr">
                        <a:lnSpc>
                          <a:spcPct val="150000"/>
                        </a:lnSpc>
                        <a:spcAft>
                          <a:spcPts val="0"/>
                        </a:spcAft>
                      </a:pPr>
                      <a:r>
                        <a:rPr lang="zh-CN" sz="1200" kern="100" dirty="0">
                          <a:effectLst/>
                        </a:rPr>
                        <a:t>业务类型</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a:effectLst/>
                        </a:rPr>
                        <a:t>支持电路交换和分组交换业务</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535578621"/>
                  </a:ext>
                </a:extLst>
              </a:tr>
              <a:tr h="366689">
                <a:tc>
                  <a:txBody>
                    <a:bodyPr/>
                    <a:lstStyle/>
                    <a:p>
                      <a:pPr indent="228600" algn="ctr">
                        <a:lnSpc>
                          <a:spcPct val="150000"/>
                        </a:lnSpc>
                        <a:spcAft>
                          <a:spcPts val="0"/>
                        </a:spcAft>
                      </a:pPr>
                      <a:r>
                        <a:rPr lang="zh-CN" sz="1200" kern="100" dirty="0">
                          <a:effectLst/>
                        </a:rPr>
                        <a:t>数据速率</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en-US" sz="1200" kern="100">
                          <a:effectLst/>
                        </a:rPr>
                        <a:t>1Mbps-24 Mbps</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827470288"/>
                  </a:ext>
                </a:extLst>
              </a:tr>
              <a:tr h="366689">
                <a:tc>
                  <a:txBody>
                    <a:bodyPr/>
                    <a:lstStyle/>
                    <a:p>
                      <a:pPr indent="57150" algn="ctr">
                        <a:lnSpc>
                          <a:spcPct val="150000"/>
                        </a:lnSpc>
                        <a:spcAft>
                          <a:spcPts val="0"/>
                        </a:spcAft>
                      </a:pPr>
                      <a:r>
                        <a:rPr lang="zh-CN" sz="1200" kern="100">
                          <a:effectLst/>
                        </a:rPr>
                        <a:t>非同步信道速率</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dirty="0">
                          <a:effectLst/>
                        </a:rPr>
                        <a:t>非对称连接</a:t>
                      </a:r>
                      <a:r>
                        <a:rPr lang="en-US" sz="1200" kern="100" dirty="0">
                          <a:effectLst/>
                        </a:rPr>
                        <a:t>723.2Kbps/57.6 Kbps</a:t>
                      </a:r>
                      <a:r>
                        <a:rPr lang="zh-CN" sz="1200" kern="100" dirty="0">
                          <a:effectLst/>
                        </a:rPr>
                        <a:t>，对称连接</a:t>
                      </a:r>
                      <a:r>
                        <a:rPr lang="en-US" sz="1200" kern="100" dirty="0">
                          <a:effectLst/>
                        </a:rPr>
                        <a:t>433.9 Kbps</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079558568"/>
                  </a:ext>
                </a:extLst>
              </a:tr>
              <a:tr h="366689">
                <a:tc>
                  <a:txBody>
                    <a:bodyPr/>
                    <a:lstStyle/>
                    <a:p>
                      <a:pPr indent="228600" algn="ctr">
                        <a:lnSpc>
                          <a:spcPct val="150000"/>
                        </a:lnSpc>
                        <a:spcAft>
                          <a:spcPts val="0"/>
                        </a:spcAft>
                      </a:pPr>
                      <a:r>
                        <a:rPr lang="zh-CN" sz="1200" kern="100">
                          <a:effectLst/>
                        </a:rPr>
                        <a:t>同步信道速率</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en-US" sz="1200" kern="100" dirty="0">
                          <a:effectLst/>
                        </a:rPr>
                        <a:t>64 Kbps</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604842050"/>
                  </a:ext>
                </a:extLst>
              </a:tr>
              <a:tr h="366689">
                <a:tc>
                  <a:txBody>
                    <a:bodyPr/>
                    <a:lstStyle/>
                    <a:p>
                      <a:pPr indent="228600" algn="ctr">
                        <a:lnSpc>
                          <a:spcPct val="150000"/>
                        </a:lnSpc>
                        <a:spcAft>
                          <a:spcPts val="0"/>
                        </a:spcAft>
                      </a:pPr>
                      <a:r>
                        <a:rPr lang="zh-CN" sz="1200" kern="100">
                          <a:effectLst/>
                        </a:rPr>
                        <a:t>功率</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dirty="0">
                          <a:effectLst/>
                        </a:rPr>
                        <a:t>美国</a:t>
                      </a:r>
                      <a:r>
                        <a:rPr lang="en-US" sz="1200" kern="100" dirty="0">
                          <a:effectLst/>
                        </a:rPr>
                        <a:t>FCC</a:t>
                      </a:r>
                      <a:r>
                        <a:rPr lang="zh-CN" sz="1200" kern="100" dirty="0">
                          <a:effectLst/>
                        </a:rPr>
                        <a:t>要求</a:t>
                      </a:r>
                      <a:r>
                        <a:rPr lang="en-US" sz="1200" kern="100" dirty="0">
                          <a:effectLst/>
                        </a:rPr>
                        <a:t>&lt;0dbm(1mw)</a:t>
                      </a:r>
                      <a:r>
                        <a:rPr lang="zh-CN" sz="1200" kern="100" dirty="0">
                          <a:effectLst/>
                        </a:rPr>
                        <a:t>，其他国家可扩展为</a:t>
                      </a:r>
                      <a:r>
                        <a:rPr lang="en-US" sz="1200" kern="100" dirty="0">
                          <a:effectLst/>
                        </a:rPr>
                        <a:t>100mw</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704702098"/>
                  </a:ext>
                </a:extLst>
              </a:tr>
              <a:tr h="366689">
                <a:tc>
                  <a:txBody>
                    <a:bodyPr/>
                    <a:lstStyle/>
                    <a:p>
                      <a:pPr indent="228600" algn="ctr">
                        <a:lnSpc>
                          <a:spcPct val="150000"/>
                        </a:lnSpc>
                        <a:spcAft>
                          <a:spcPts val="0"/>
                        </a:spcAft>
                      </a:pPr>
                      <a:r>
                        <a:rPr lang="zh-CN" sz="1200" kern="100">
                          <a:effectLst/>
                        </a:rPr>
                        <a:t>跳频频率数</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en-US" sz="1200" kern="100" dirty="0">
                          <a:effectLst/>
                        </a:rPr>
                        <a:t>79</a:t>
                      </a:r>
                      <a:r>
                        <a:rPr lang="zh-CN" sz="1200" kern="100" dirty="0">
                          <a:effectLst/>
                        </a:rPr>
                        <a:t>个频点</a:t>
                      </a:r>
                      <a:r>
                        <a:rPr lang="en-US" sz="1200" kern="100" dirty="0">
                          <a:effectLst/>
                        </a:rPr>
                        <a:t>/1MHz</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708704037"/>
                  </a:ext>
                </a:extLst>
              </a:tr>
              <a:tr h="366689">
                <a:tc>
                  <a:txBody>
                    <a:bodyPr/>
                    <a:lstStyle/>
                    <a:p>
                      <a:pPr indent="228600" algn="ctr">
                        <a:lnSpc>
                          <a:spcPct val="150000"/>
                        </a:lnSpc>
                        <a:spcAft>
                          <a:spcPts val="0"/>
                        </a:spcAft>
                      </a:pPr>
                      <a:r>
                        <a:rPr lang="zh-CN" sz="1200" kern="100">
                          <a:effectLst/>
                        </a:rPr>
                        <a:t>工作模式</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en-US" sz="1200" kern="100" dirty="0">
                          <a:effectLst/>
                        </a:rPr>
                        <a:t>PARK/HOLD/SNIFF</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692193241"/>
                  </a:ext>
                </a:extLst>
              </a:tr>
              <a:tr h="366689">
                <a:tc>
                  <a:txBody>
                    <a:bodyPr/>
                    <a:lstStyle/>
                    <a:p>
                      <a:pPr indent="228600" algn="ctr">
                        <a:lnSpc>
                          <a:spcPct val="150000"/>
                        </a:lnSpc>
                        <a:spcAft>
                          <a:spcPts val="0"/>
                        </a:spcAft>
                      </a:pPr>
                      <a:r>
                        <a:rPr lang="zh-CN" sz="1200" kern="100">
                          <a:effectLst/>
                        </a:rPr>
                        <a:t>数据连接方式</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dirty="0">
                          <a:effectLst/>
                        </a:rPr>
                        <a:t>面向连接业务</a:t>
                      </a:r>
                      <a:r>
                        <a:rPr lang="en-US" sz="1200" kern="100" dirty="0">
                          <a:effectLst/>
                        </a:rPr>
                        <a:t>SCO</a:t>
                      </a:r>
                      <a:r>
                        <a:rPr lang="zh-CN" sz="1200" kern="100" dirty="0">
                          <a:effectLst/>
                        </a:rPr>
                        <a:t>，无连接业务</a:t>
                      </a:r>
                      <a:r>
                        <a:rPr lang="en-US" sz="1200" kern="100" dirty="0">
                          <a:effectLst/>
                        </a:rPr>
                        <a:t>ACL</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559279813"/>
                  </a:ext>
                </a:extLst>
              </a:tr>
              <a:tr h="366689">
                <a:tc>
                  <a:txBody>
                    <a:bodyPr/>
                    <a:lstStyle/>
                    <a:p>
                      <a:pPr indent="228600" algn="ctr">
                        <a:lnSpc>
                          <a:spcPct val="150000"/>
                        </a:lnSpc>
                        <a:spcAft>
                          <a:spcPts val="0"/>
                        </a:spcAft>
                      </a:pPr>
                      <a:r>
                        <a:rPr lang="zh-CN" sz="1200" kern="100">
                          <a:effectLst/>
                        </a:rPr>
                        <a:t>纠错方式</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en-US" sz="1200" kern="100" dirty="0">
                          <a:effectLst/>
                        </a:rPr>
                        <a:t>1/3FEC,2/3</a:t>
                      </a:r>
                      <a:r>
                        <a:rPr lang="zh-CN" sz="1200" kern="100" dirty="0">
                          <a:effectLst/>
                        </a:rPr>
                        <a:t>标</a:t>
                      </a:r>
                      <a:r>
                        <a:rPr lang="en-US" sz="1200" kern="100" dirty="0">
                          <a:effectLst/>
                        </a:rPr>
                        <a:t>FEC</a:t>
                      </a:r>
                      <a:r>
                        <a:rPr lang="zh-CN" sz="1200" kern="100" dirty="0">
                          <a:effectLst/>
                        </a:rPr>
                        <a:t>，</a:t>
                      </a:r>
                      <a:r>
                        <a:rPr lang="en-US" sz="1200" kern="100" dirty="0">
                          <a:effectLst/>
                        </a:rPr>
                        <a:t>ARQ</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859069866"/>
                  </a:ext>
                </a:extLst>
              </a:tr>
              <a:tr h="366689">
                <a:tc>
                  <a:txBody>
                    <a:bodyPr/>
                    <a:lstStyle/>
                    <a:p>
                      <a:pPr indent="228600" algn="ctr">
                        <a:lnSpc>
                          <a:spcPct val="150000"/>
                        </a:lnSpc>
                        <a:spcAft>
                          <a:spcPts val="0"/>
                        </a:spcAft>
                      </a:pPr>
                      <a:r>
                        <a:rPr lang="zh-CN" sz="1200" kern="100">
                          <a:effectLst/>
                        </a:rPr>
                        <a:t>鉴权</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dirty="0">
                          <a:effectLst/>
                        </a:rPr>
                        <a:t>采用反应逻辑算术</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37115339"/>
                  </a:ext>
                </a:extLst>
              </a:tr>
              <a:tr h="366689">
                <a:tc>
                  <a:txBody>
                    <a:bodyPr/>
                    <a:lstStyle/>
                    <a:p>
                      <a:pPr indent="228600" algn="ctr">
                        <a:lnSpc>
                          <a:spcPct val="150000"/>
                        </a:lnSpc>
                        <a:spcAft>
                          <a:spcPts val="0"/>
                        </a:spcAft>
                      </a:pPr>
                      <a:r>
                        <a:rPr lang="zh-CN" sz="1200" kern="100">
                          <a:effectLst/>
                        </a:rPr>
                        <a:t>信道加密</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dirty="0">
                          <a:effectLst/>
                        </a:rPr>
                        <a:t>采用</a:t>
                      </a:r>
                      <a:r>
                        <a:rPr lang="en-US" sz="1200" kern="100" dirty="0">
                          <a:effectLst/>
                        </a:rPr>
                        <a:t>0</a:t>
                      </a:r>
                      <a:r>
                        <a:rPr lang="zh-CN" sz="1200" kern="100" dirty="0">
                          <a:effectLst/>
                        </a:rPr>
                        <a:t>位、</a:t>
                      </a:r>
                      <a:r>
                        <a:rPr lang="en-US" sz="1200" kern="100" dirty="0">
                          <a:effectLst/>
                        </a:rPr>
                        <a:t>40</a:t>
                      </a:r>
                      <a:r>
                        <a:rPr lang="zh-CN" sz="1200" kern="100" dirty="0">
                          <a:effectLst/>
                        </a:rPr>
                        <a:t>位、</a:t>
                      </a:r>
                      <a:r>
                        <a:rPr lang="en-US" sz="1200" kern="100" dirty="0">
                          <a:effectLst/>
                        </a:rPr>
                        <a:t>60</a:t>
                      </a:r>
                      <a:r>
                        <a:rPr lang="zh-CN" sz="1200" kern="100" dirty="0">
                          <a:effectLst/>
                        </a:rPr>
                        <a:t>位加密</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173817143"/>
                  </a:ext>
                </a:extLst>
              </a:tr>
              <a:tr h="366689">
                <a:tc>
                  <a:txBody>
                    <a:bodyPr/>
                    <a:lstStyle/>
                    <a:p>
                      <a:pPr indent="228600" algn="ctr">
                        <a:lnSpc>
                          <a:spcPct val="150000"/>
                        </a:lnSpc>
                        <a:spcAft>
                          <a:spcPts val="0"/>
                        </a:spcAft>
                      </a:pPr>
                      <a:r>
                        <a:rPr lang="zh-CN" sz="1200" kern="100">
                          <a:effectLst/>
                        </a:rPr>
                        <a:t>语音编码方式</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dirty="0">
                          <a:effectLst/>
                        </a:rPr>
                        <a:t>连续可变斜率调制</a:t>
                      </a:r>
                      <a:r>
                        <a:rPr lang="en-US" sz="1200" kern="100" dirty="0">
                          <a:effectLst/>
                        </a:rPr>
                        <a:t>CVSD</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23881488"/>
                  </a:ext>
                </a:extLst>
              </a:tr>
              <a:tr h="366689">
                <a:tc>
                  <a:txBody>
                    <a:bodyPr/>
                    <a:lstStyle/>
                    <a:p>
                      <a:pPr indent="228600" algn="ctr">
                        <a:lnSpc>
                          <a:spcPct val="150000"/>
                        </a:lnSpc>
                        <a:spcAft>
                          <a:spcPts val="0"/>
                        </a:spcAft>
                      </a:pPr>
                      <a:r>
                        <a:rPr lang="zh-CN" sz="1200" kern="100">
                          <a:effectLst/>
                        </a:rPr>
                        <a:t>发射距离</a:t>
                      </a:r>
                      <a:endParaRPr lang="zh-CN" sz="20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28600" algn="just">
                        <a:lnSpc>
                          <a:spcPct val="150000"/>
                        </a:lnSpc>
                        <a:spcAft>
                          <a:spcPts val="0"/>
                        </a:spcAft>
                      </a:pPr>
                      <a:r>
                        <a:rPr lang="zh-CN" sz="1200" kern="100" dirty="0">
                          <a:effectLst/>
                        </a:rPr>
                        <a:t>在</a:t>
                      </a:r>
                      <a:r>
                        <a:rPr lang="en-US" sz="1200" kern="100" dirty="0">
                          <a:effectLst/>
                        </a:rPr>
                        <a:t>10cm-300m</a:t>
                      </a:r>
                      <a:r>
                        <a:rPr lang="zh-CN" sz="1200" kern="100" dirty="0">
                          <a:effectLst/>
                        </a:rPr>
                        <a:t>之间 </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158370032"/>
                  </a:ext>
                </a:extLst>
              </a:tr>
            </a:tbl>
          </a:graphicData>
        </a:graphic>
      </p:graphicFrame>
      <p:sp>
        <p:nvSpPr>
          <p:cNvPr id="6" name="矩形 5">
            <a:extLst>
              <a:ext uri="{FF2B5EF4-FFF2-40B4-BE49-F238E27FC236}">
                <a16:creationId xmlns:a16="http://schemas.microsoft.com/office/drawing/2014/main" id="{50ECABF9-E317-44D4-B084-34EA6114A4AD}"/>
              </a:ext>
            </a:extLst>
          </p:cNvPr>
          <p:cNvSpPr/>
          <p:nvPr/>
        </p:nvSpPr>
        <p:spPr>
          <a:xfrm>
            <a:off x="6491275" y="6228880"/>
            <a:ext cx="2492990" cy="400110"/>
          </a:xfrm>
          <a:prstGeom prst="rect">
            <a:avLst/>
          </a:prstGeom>
        </p:spPr>
        <p:txBody>
          <a:bodyPr wrap="none">
            <a:spAutoFit/>
          </a:bodyPr>
          <a:lstStyle/>
          <a:p>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蓝牙的主要技术参数</a:t>
            </a:r>
            <a:endParaRPr lang="zh-CN" altLang="en-US" dirty="0"/>
          </a:p>
        </p:txBody>
      </p:sp>
      <p:sp>
        <p:nvSpPr>
          <p:cNvPr id="10" name="矩形 9">
            <a:extLst>
              <a:ext uri="{FF2B5EF4-FFF2-40B4-BE49-F238E27FC236}">
                <a16:creationId xmlns:a16="http://schemas.microsoft.com/office/drawing/2014/main" id="{66E72823-3FE6-4396-9F6E-954BBCB8360B}"/>
              </a:ext>
            </a:extLst>
          </p:cNvPr>
          <p:cNvSpPr/>
          <p:nvPr/>
        </p:nvSpPr>
        <p:spPr>
          <a:xfrm>
            <a:off x="476386" y="2070280"/>
            <a:ext cx="4170361" cy="4247317"/>
          </a:xfrm>
          <a:prstGeom prst="rect">
            <a:avLst/>
          </a:prstGeom>
        </p:spPr>
        <p:txBody>
          <a:bodyPr wrap="square">
            <a:spAutoFit/>
          </a:bodyPr>
          <a:lstStyle/>
          <a:p>
            <a:pPr indent="304800" algn="just">
              <a:lnSpc>
                <a:spcPct val="150000"/>
              </a:lnSpc>
              <a:spcAft>
                <a:spcPts val="0"/>
              </a:spcAft>
            </a:pPr>
            <a:r>
              <a:rPr lang="zh-CN" altLang="zh-CN" kern="100" dirty="0">
                <a:latin typeface="Times New Roman" panose="02020603050405020304" pitchFamily="18" charset="0"/>
                <a:ea typeface="宋体" panose="02010600030101010101" pitchFamily="2" charset="-122"/>
              </a:rPr>
              <a:t>蓝牙（</a:t>
            </a:r>
            <a:r>
              <a:rPr lang="en-US" altLang="zh-CN" kern="100" dirty="0">
                <a:latin typeface="Times New Roman" panose="02020603050405020304" pitchFamily="18" charset="0"/>
                <a:ea typeface="宋体" panose="02010600030101010101" pitchFamily="2" charset="-122"/>
              </a:rPr>
              <a:t>Bluetooth</a:t>
            </a:r>
            <a:r>
              <a:rPr lang="zh-CN" altLang="zh-CN" kern="100" dirty="0">
                <a:latin typeface="Times New Roman" panose="02020603050405020304" pitchFamily="18" charset="0"/>
                <a:ea typeface="宋体" panose="02010600030101010101" pitchFamily="2" charset="-122"/>
              </a:rPr>
              <a:t>）是一种低成本、低功率、短距离无线连接技术标准，最早在</a:t>
            </a:r>
            <a:r>
              <a:rPr lang="en-US" altLang="zh-CN" kern="100" dirty="0">
                <a:latin typeface="Times New Roman" panose="02020603050405020304" pitchFamily="18" charset="0"/>
                <a:ea typeface="宋体" panose="02010600030101010101" pitchFamily="2" charset="-122"/>
              </a:rPr>
              <a:t>1994</a:t>
            </a:r>
            <a:r>
              <a:rPr lang="zh-CN" altLang="zh-CN" kern="100" dirty="0">
                <a:latin typeface="Times New Roman" panose="02020603050405020304" pitchFamily="18" charset="0"/>
                <a:ea typeface="宋体" panose="02010600030101010101" pitchFamily="2" charset="-122"/>
              </a:rPr>
              <a:t>年由爱立信公司率先提出。</a:t>
            </a:r>
            <a:r>
              <a:rPr lang="en-US" altLang="zh-CN" kern="100" dirty="0">
                <a:latin typeface="Times New Roman" panose="02020603050405020304" pitchFamily="18" charset="0"/>
                <a:ea typeface="宋体" panose="02010600030101010101" pitchFamily="2" charset="-122"/>
              </a:rPr>
              <a:t>1998</a:t>
            </a:r>
            <a:r>
              <a:rPr lang="zh-CN" altLang="zh-CN" kern="100" dirty="0">
                <a:latin typeface="Times New Roman" panose="02020603050405020304" pitchFamily="18" charset="0"/>
                <a:ea typeface="宋体" panose="02010600030101010101" pitchFamily="2" charset="-122"/>
              </a:rPr>
              <a:t>年</a:t>
            </a:r>
            <a:r>
              <a:rPr lang="en-US" altLang="zh-CN" kern="100" dirty="0">
                <a:latin typeface="Times New Roman" panose="02020603050405020304" pitchFamily="18" charset="0"/>
                <a:ea typeface="宋体" panose="02010600030101010101" pitchFamily="2" charset="-122"/>
              </a:rPr>
              <a:t>5</a:t>
            </a:r>
            <a:r>
              <a:rPr lang="zh-CN" altLang="zh-CN" kern="100" dirty="0">
                <a:latin typeface="Times New Roman" panose="02020603050405020304" pitchFamily="18" charset="0"/>
                <a:ea typeface="宋体" panose="02010600030101010101" pitchFamily="2" charset="-122"/>
              </a:rPr>
              <a:t>月，世界知名企业如爱立信（</a:t>
            </a:r>
            <a:r>
              <a:rPr lang="en-US" altLang="zh-CN" kern="100" dirty="0">
                <a:latin typeface="Times New Roman" panose="02020603050405020304" pitchFamily="18" charset="0"/>
                <a:ea typeface="宋体" panose="02010600030101010101" pitchFamily="2" charset="-122"/>
              </a:rPr>
              <a:t>Ericsson</a:t>
            </a:r>
            <a:r>
              <a:rPr lang="zh-CN" altLang="zh-CN" kern="100" dirty="0">
                <a:latin typeface="Times New Roman" panose="02020603050405020304" pitchFamily="18" charset="0"/>
                <a:ea typeface="宋体" panose="02010600030101010101" pitchFamily="2" charset="-122"/>
              </a:rPr>
              <a:t>）、诺基亚（</a:t>
            </a:r>
            <a:r>
              <a:rPr lang="en-US" altLang="zh-CN" kern="100" dirty="0">
                <a:latin typeface="Times New Roman" panose="02020603050405020304" pitchFamily="18" charset="0"/>
                <a:ea typeface="宋体" panose="02010600030101010101" pitchFamily="2" charset="-122"/>
              </a:rPr>
              <a:t>Nokia</a:t>
            </a:r>
            <a:r>
              <a:rPr lang="zh-CN" altLang="zh-CN" kern="100" dirty="0">
                <a:latin typeface="Times New Roman" panose="02020603050405020304" pitchFamily="18" charset="0"/>
                <a:ea typeface="宋体" panose="02010600030101010101" pitchFamily="2" charset="-122"/>
              </a:rPr>
              <a:t>）、东芝（</a:t>
            </a:r>
            <a:r>
              <a:rPr lang="en-US" altLang="zh-CN" kern="100" dirty="0">
                <a:latin typeface="Times New Roman" panose="02020603050405020304" pitchFamily="18" charset="0"/>
                <a:ea typeface="宋体" panose="02010600030101010101" pitchFamily="2" charset="-122"/>
              </a:rPr>
              <a:t>Toshiba</a:t>
            </a:r>
            <a:r>
              <a:rPr lang="zh-CN" altLang="zh-CN" kern="100" dirty="0">
                <a:latin typeface="Times New Roman" panose="02020603050405020304" pitchFamily="18" charset="0"/>
                <a:ea typeface="宋体" panose="02010600030101010101" pitchFamily="2" charset="-122"/>
              </a:rPr>
              <a:t>）、国际商用机器公司（</a:t>
            </a:r>
            <a:r>
              <a:rPr lang="en-US" altLang="zh-CN" kern="100" dirty="0">
                <a:latin typeface="Times New Roman" panose="02020603050405020304" pitchFamily="18" charset="0"/>
                <a:ea typeface="宋体" panose="02010600030101010101" pitchFamily="2" charset="-122"/>
              </a:rPr>
              <a:t>IBM</a:t>
            </a:r>
            <a:r>
              <a:rPr lang="zh-CN" altLang="zh-CN" kern="100" dirty="0">
                <a:latin typeface="Times New Roman" panose="02020603050405020304" pitchFamily="18" charset="0"/>
                <a:ea typeface="宋体" panose="02010600030101010101" pitchFamily="2" charset="-122"/>
              </a:rPr>
              <a:t>）和英特尔（</a:t>
            </a:r>
            <a:r>
              <a:rPr lang="en-US" altLang="zh-CN" kern="100" dirty="0">
                <a:latin typeface="Times New Roman" panose="02020603050405020304" pitchFamily="18" charset="0"/>
                <a:ea typeface="宋体" panose="02010600030101010101" pitchFamily="2" charset="-122"/>
              </a:rPr>
              <a:t>Intel</a:t>
            </a:r>
            <a:r>
              <a:rPr lang="zh-CN" altLang="zh-CN" kern="100" dirty="0">
                <a:latin typeface="Times New Roman" panose="02020603050405020304" pitchFamily="18" charset="0"/>
                <a:ea typeface="宋体" panose="02010600030101010101" pitchFamily="2" charset="-122"/>
              </a:rPr>
              <a:t>）成立蓝牙特别兴趣小组，共同推出蓝牙计划。</a:t>
            </a:r>
          </a:p>
        </p:txBody>
      </p:sp>
    </p:spTree>
    <p:extLst>
      <p:ext uri="{BB962C8B-B14F-4D97-AF65-F5344CB8AC3E}">
        <p14:creationId xmlns:p14="http://schemas.microsoft.com/office/powerpoint/2010/main" val="382300783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3585</Words>
  <Application>Microsoft Office PowerPoint</Application>
  <PresentationFormat>自定义</PresentationFormat>
  <Paragraphs>370</Paragraphs>
  <Slides>28</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微软雅黑</vt:lpstr>
      <vt:lpstr>Arial</vt:lpstr>
      <vt:lpstr>ˎ̥</vt:lpstr>
      <vt:lpstr>Arial Black</vt:lpstr>
      <vt:lpstr>宋体</vt:lpstr>
      <vt:lpstr>Helvetica</vt:lpstr>
      <vt:lpstr>Impact</vt:lpstr>
      <vt:lpstr>Wingdings</vt:lpstr>
      <vt:lpstr>Verdana</vt:lpstr>
      <vt:lpstr>Calibri</vt:lpstr>
      <vt:lpstr>Times New Roman</vt:lpstr>
      <vt:lpstr>Office 主题​​</vt:lpstr>
      <vt:lpstr>PowerPoint 演示文稿</vt:lpstr>
      <vt:lpstr>主要内容       CONTENTS</vt:lpstr>
      <vt:lpstr>3.1通信技术概述</vt:lpstr>
      <vt:lpstr>3.1.2 无线通信技术</vt:lpstr>
      <vt:lpstr>3.2有线通信技术 </vt:lpstr>
      <vt:lpstr>3.2.1 现场总线技术</vt:lpstr>
      <vt:lpstr>3.2.2 电力载波技术  </vt:lpstr>
      <vt:lpstr>3.3短距离无线通信技术 </vt:lpstr>
      <vt:lpstr>3.3短距离无线通信技术 </vt:lpstr>
      <vt:lpstr>3.3.2 WiFi技术</vt:lpstr>
      <vt:lpstr>3.3.2 WiFi技术</vt:lpstr>
      <vt:lpstr>3.3.3 ZigBee技术</vt:lpstr>
      <vt:lpstr>3.3.4 Z-wave技术</vt:lpstr>
      <vt:lpstr>3.4长距离低功耗无线通信技术 </vt:lpstr>
      <vt:lpstr>3.4.1 NB-IOT技术 </vt:lpstr>
      <vt:lpstr>3.4.2 LoRa技术</vt:lpstr>
      <vt:lpstr>3.4.3 Sigfox技术</vt:lpstr>
      <vt:lpstr>3.5 其他无线通信技术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lixzva</dc:creator>
  <cp:lastModifiedBy>Administrator</cp:lastModifiedBy>
  <cp:revision>181</cp:revision>
  <dcterms:created xsi:type="dcterms:W3CDTF">2012-10-26T07:13:38Z</dcterms:created>
  <dcterms:modified xsi:type="dcterms:W3CDTF">2017-06-26T02:36:03Z</dcterms:modified>
</cp:coreProperties>
</file>